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44"/>
  </p:notesMasterIdLst>
  <p:sldIdLst>
    <p:sldId id="256" r:id="rId2"/>
    <p:sldId id="257" r:id="rId3"/>
    <p:sldId id="259" r:id="rId4"/>
    <p:sldId id="260" r:id="rId5"/>
    <p:sldId id="261" r:id="rId6"/>
    <p:sldId id="271" r:id="rId7"/>
    <p:sldId id="265" r:id="rId8"/>
    <p:sldId id="272" r:id="rId9"/>
    <p:sldId id="266" r:id="rId10"/>
    <p:sldId id="273" r:id="rId11"/>
    <p:sldId id="268" r:id="rId12"/>
    <p:sldId id="269" r:id="rId13"/>
    <p:sldId id="267" r:id="rId14"/>
    <p:sldId id="270" r:id="rId15"/>
    <p:sldId id="274" r:id="rId16"/>
    <p:sldId id="275" r:id="rId17"/>
    <p:sldId id="276" r:id="rId18"/>
    <p:sldId id="283" r:id="rId19"/>
    <p:sldId id="284" r:id="rId20"/>
    <p:sldId id="285" r:id="rId21"/>
    <p:sldId id="286" r:id="rId22"/>
    <p:sldId id="287" r:id="rId23"/>
    <p:sldId id="258" r:id="rId24"/>
    <p:sldId id="288" r:id="rId25"/>
    <p:sldId id="279" r:id="rId26"/>
    <p:sldId id="289" r:id="rId27"/>
    <p:sldId id="263" r:id="rId28"/>
    <p:sldId id="278" r:id="rId29"/>
    <p:sldId id="277" r:id="rId30"/>
    <p:sldId id="280" r:id="rId31"/>
    <p:sldId id="281" r:id="rId32"/>
    <p:sldId id="290" r:id="rId33"/>
    <p:sldId id="291" r:id="rId34"/>
    <p:sldId id="292" r:id="rId35"/>
    <p:sldId id="293" r:id="rId36"/>
    <p:sldId id="294" r:id="rId37"/>
    <p:sldId id="295" r:id="rId38"/>
    <p:sldId id="296" r:id="rId39"/>
    <p:sldId id="297" r:id="rId40"/>
    <p:sldId id="298" r:id="rId41"/>
    <p:sldId id="299" r:id="rId42"/>
    <p:sldId id="282" r:id="rId4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9"/>
    <p:restoredTop sz="94558"/>
  </p:normalViewPr>
  <p:slideViewPr>
    <p:cSldViewPr snapToGrid="0" snapToObjects="1">
      <p:cViewPr varScale="1">
        <p:scale>
          <a:sx n="161" d="100"/>
          <a:sy n="161" d="100"/>
        </p:scale>
        <p:origin x="7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6360b0e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6360b0e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fc7c279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4fc7c279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6360b0e2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6360b0e2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c18d55af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c18d55af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21631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c18d55af5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c18d55af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57663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c18d55af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c18d55af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58208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c15b99389_2_4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Google Shape;100;g1c15b99389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0775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c15b99389_2_5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Google Shape;113;g1c15b99389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081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c15b99389_2_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Google Shape;125;g1c15b99389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5083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c15b99389_2_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Google Shape;125;g1c15b99389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4577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06360b0e2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06360b0e2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c18d55af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c18d55af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64966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c15b99389_2_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Google Shape;137;g1c15b99389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8303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c15b99389_2_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Google Shape;143;g1c15b99389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5505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c15b99389_2_8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Google Shape;153;g1c15b99389_2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51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c15b99389_2_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Google Shape;158;g1c15b9938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2515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c15b99389_2_9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Google Shape;163;g1c15b99389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2450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c15b99389_2_10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Google Shape;169;g1c15b99389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226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c15b99389_2_1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 name="Google Shape;175;g1c15b99389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6232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c15b99389_2_1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Google Shape;181;g1c15b99389_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3097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c15b99389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c15b99389_2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13923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06360b0e2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06360b0e2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c15b99389_2_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Google Shape;193;g1c15b99389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85480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c15b99389_2_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Google Shape;193;g1c15b99389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4560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6360b0e2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6360b0e2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06360b0e2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06360b0e2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6360b0e2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6360b0e2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6360b0e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6360b0e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6360b0e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6360b0e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22463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6360b0e2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6360b0e2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71800" y="1657350"/>
            <a:ext cx="5586300" cy="8787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3600"/>
              <a:buFont typeface="Arial"/>
              <a:buNone/>
              <a:defRPr sz="3600" b="1" i="0" u="none" strike="noStrike" cap="none">
                <a:solidFill>
                  <a:schemeClr val="tx1">
                    <a:lumMod val="50000"/>
                  </a:schemeClr>
                </a:solidFill>
                <a:latin typeface="Arial"/>
                <a:ea typeface="Arial"/>
                <a:cs typeface="Arial"/>
                <a:sym typeface="Arial"/>
              </a:defRPr>
            </a:lvl1pPr>
            <a:lvl2pPr lvl="1"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2pPr>
            <a:lvl3pPr lvl="2"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3pPr>
            <a:lvl4pPr lvl="3"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4pPr>
            <a:lvl5pPr lvl="4"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5pPr>
            <a:lvl6pPr lvl="5"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6pPr>
            <a:lvl7pPr lvl="6"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7pPr>
            <a:lvl8pPr lvl="7"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8pPr>
            <a:lvl9pPr lvl="8"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9pPr>
          </a:lstStyle>
          <a:p>
            <a:endParaRPr dirty="0"/>
          </a:p>
        </p:txBody>
      </p:sp>
      <p:sp>
        <p:nvSpPr>
          <p:cNvPr id="10" name="Google Shape;10;p2"/>
          <p:cNvSpPr txBox="1">
            <a:spLocks noGrp="1"/>
          </p:cNvSpPr>
          <p:nvPr>
            <p:ph type="subTitle" idx="1"/>
          </p:nvPr>
        </p:nvSpPr>
        <p:spPr>
          <a:xfrm>
            <a:off x="2971800" y="2571750"/>
            <a:ext cx="5586300" cy="514200"/>
          </a:xfrm>
          <a:prstGeom prst="rect">
            <a:avLst/>
          </a:prstGeom>
          <a:noFill/>
          <a:ln>
            <a:noFill/>
          </a:ln>
        </p:spPr>
        <p:txBody>
          <a:bodyPr spcFirstLastPara="1" wrap="square" lIns="91425" tIns="91425" rIns="91425" bIns="91425" anchor="t" anchorCtr="0"/>
          <a:lstStyle>
            <a:lvl1pPr lvl="0" algn="l" rtl="0">
              <a:spcBef>
                <a:spcPts val="0"/>
              </a:spcBef>
              <a:spcAft>
                <a:spcPts val="0"/>
              </a:spcAft>
              <a:buClr>
                <a:srgbClr val="000000"/>
              </a:buClr>
              <a:buSzPts val="1800"/>
              <a:buFont typeface="Arial"/>
              <a:buNone/>
              <a:defRPr sz="1800" b="0" i="0" u="none" strike="noStrike" cap="none">
                <a:solidFill>
                  <a:schemeClr val="accent2">
                    <a:lumMod val="50000"/>
                  </a:schemeClr>
                </a:solidFill>
                <a:latin typeface="Arial"/>
                <a:ea typeface="Arial"/>
                <a:cs typeface="Arial"/>
                <a:sym typeface="Arial"/>
              </a:defRPr>
            </a:lvl1pPr>
            <a:lvl2pPr lvl="1"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lvl="2"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lvl="3"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lvl="4"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lvl="5"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lvl="6"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lvl="7"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lvl="8"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dirty="0"/>
          </a:p>
        </p:txBody>
      </p:sp>
      <p:cxnSp>
        <p:nvCxnSpPr>
          <p:cNvPr id="11" name="Google Shape;11;p2"/>
          <p:cNvCxnSpPr/>
          <p:nvPr/>
        </p:nvCxnSpPr>
        <p:spPr>
          <a:xfrm rot="10800000" flipH="1">
            <a:off x="2940417" y="2536424"/>
            <a:ext cx="5594100" cy="300"/>
          </a:xfrm>
          <a:prstGeom prst="straightConnector1">
            <a:avLst/>
          </a:prstGeom>
          <a:noFill/>
          <a:ln w="9525" cap="flat" cmpd="sng">
            <a:solidFill>
              <a:srgbClr val="CCCCCC"/>
            </a:solidFill>
            <a:prstDash val="solid"/>
            <a:round/>
            <a:headEnd type="none" w="med" len="med"/>
            <a:tailEnd type="none" w="med" len="med"/>
          </a:ln>
        </p:spPr>
      </p:cxnSp>
      <p:sp>
        <p:nvSpPr>
          <p:cNvPr id="12" name="Google Shape;12;p2"/>
          <p:cNvSpPr txBox="1"/>
          <p:nvPr/>
        </p:nvSpPr>
        <p:spPr>
          <a:xfrm>
            <a:off x="1801689" y="209310"/>
            <a:ext cx="1474500" cy="1029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800" b="1" dirty="0">
                <a:solidFill>
                  <a:schemeClr val="tx1">
                    <a:lumMod val="50000"/>
                  </a:schemeClr>
                </a:solidFill>
              </a:rPr>
              <a:t>190F</a:t>
            </a:r>
            <a:endParaRPr sz="2800" b="1" dirty="0">
              <a:solidFill>
                <a:schemeClr val="tx1">
                  <a:lumMod val="50000"/>
                </a:schemeClr>
              </a:solidFill>
            </a:endParaRPr>
          </a:p>
          <a:p>
            <a:pPr marL="0" lvl="0" indent="0">
              <a:spcBef>
                <a:spcPts val="0"/>
              </a:spcBef>
              <a:spcAft>
                <a:spcPts val="0"/>
              </a:spcAft>
              <a:buNone/>
            </a:pPr>
            <a:r>
              <a:rPr lang="en-US" b="1" dirty="0">
                <a:solidFill>
                  <a:schemeClr val="accent2">
                    <a:lumMod val="50000"/>
                  </a:schemeClr>
                </a:solidFill>
              </a:rPr>
              <a:t> </a:t>
            </a:r>
            <a:r>
              <a:rPr lang="en" b="1" dirty="0">
                <a:solidFill>
                  <a:schemeClr val="accent2">
                    <a:lumMod val="50000"/>
                  </a:schemeClr>
                </a:solidFill>
              </a:rPr>
              <a:t>Fall 201</a:t>
            </a:r>
            <a:r>
              <a:rPr lang="en-US" b="1" dirty="0">
                <a:solidFill>
                  <a:schemeClr val="accent2">
                    <a:lumMod val="50000"/>
                  </a:schemeClr>
                </a:solidFill>
              </a:rPr>
              <a:t>8</a:t>
            </a:r>
            <a:r>
              <a:rPr lang="en" b="1" dirty="0">
                <a:solidFill>
                  <a:srgbClr val="C4820E"/>
                </a:solidFill>
              </a:rPr>
              <a:t>	</a:t>
            </a:r>
            <a:endParaRPr b="1" dirty="0">
              <a:solidFill>
                <a:srgbClr val="C4820E"/>
              </a:solidFill>
            </a:endParaRPr>
          </a:p>
        </p:txBody>
      </p:sp>
      <p:pic>
        <p:nvPicPr>
          <p:cNvPr id="1026" name="Picture 2" descr="mage result for umass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805" y="323069"/>
            <a:ext cx="972884" cy="8017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userDrawn="1"/>
        </p:nvSpPr>
        <p:spPr>
          <a:xfrm>
            <a:off x="2855248" y="240366"/>
            <a:ext cx="6738265" cy="523220"/>
          </a:xfrm>
          <a:prstGeom prst="rect">
            <a:avLst/>
          </a:prstGeom>
          <a:noFill/>
        </p:spPr>
        <p:txBody>
          <a:bodyPr wrap="square" rtlCol="0">
            <a:spAutoFit/>
          </a:bodyPr>
          <a:lstStyle/>
          <a:p>
            <a:r>
              <a:rPr lang="en-US" sz="2800" b="1" dirty="0"/>
              <a:t>Foundations of Data Science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57200" y="205978"/>
            <a:ext cx="6705600" cy="6759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3600"/>
              <a:buFont typeface="Arial"/>
              <a:buNone/>
              <a:defRPr sz="3600" b="1">
                <a:solidFill>
                  <a:schemeClr val="tx1">
                    <a:lumMod val="50000"/>
                  </a:schemeClr>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2"/>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2"/>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2"/>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2"/>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2"/>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2"/>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2"/>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2"/>
                </a:solidFill>
                <a:latin typeface="Arial"/>
                <a:ea typeface="Arial"/>
                <a:cs typeface="Arial"/>
                <a:sym typeface="Arial"/>
              </a:defRPr>
            </a:lvl9pPr>
          </a:lstStyle>
          <a:p>
            <a:endParaRPr dirty="0"/>
          </a:p>
        </p:txBody>
      </p:sp>
      <p:cxnSp>
        <p:nvCxnSpPr>
          <p:cNvPr id="16" name="Google Shape;16;p3"/>
          <p:cNvCxnSpPr/>
          <p:nvPr/>
        </p:nvCxnSpPr>
        <p:spPr>
          <a:xfrm>
            <a:off x="457200" y="881840"/>
            <a:ext cx="8229600" cy="0"/>
          </a:xfrm>
          <a:prstGeom prst="straightConnector1">
            <a:avLst/>
          </a:prstGeom>
          <a:noFill/>
          <a:ln w="9525" cap="flat" cmpd="sng">
            <a:solidFill>
              <a:srgbClr val="CCCCCC"/>
            </a:solidFill>
            <a:prstDash val="solid"/>
            <a:round/>
            <a:headEnd type="none" w="med" len="med"/>
            <a:tailEnd type="none" w="med" len="med"/>
          </a:ln>
        </p:spPr>
      </p:cxnSp>
      <p:cxnSp>
        <p:nvCxnSpPr>
          <p:cNvPr id="17" name="Google Shape;17;p3"/>
          <p:cNvCxnSpPr/>
          <p:nvPr/>
        </p:nvCxnSpPr>
        <p:spPr>
          <a:xfrm>
            <a:off x="457200" y="4743450"/>
            <a:ext cx="8229600" cy="0"/>
          </a:xfrm>
          <a:prstGeom prst="straightConnector1">
            <a:avLst/>
          </a:prstGeom>
          <a:noFill/>
          <a:ln w="9525" cap="flat" cmpd="sng">
            <a:solidFill>
              <a:srgbClr val="CCCCCC"/>
            </a:solidFill>
            <a:prstDash val="solid"/>
            <a:round/>
            <a:headEnd type="none" w="med" len="med"/>
            <a:tailEnd type="none" w="med" len="med"/>
          </a:ln>
        </p:spPr>
      </p:cxnSp>
      <p:sp>
        <p:nvSpPr>
          <p:cNvPr id="18" name="Google Shape;18;p3"/>
          <p:cNvSpPr txBox="1">
            <a:spLocks noGrp="1"/>
          </p:cNvSpPr>
          <p:nvPr>
            <p:ph type="body" idx="1" hasCustomPrompt="1"/>
          </p:nvPr>
        </p:nvSpPr>
        <p:spPr>
          <a:xfrm>
            <a:off x="457200" y="971550"/>
            <a:ext cx="8229600" cy="3623100"/>
          </a:xfrm>
          <a:prstGeom prst="rect">
            <a:avLst/>
          </a:prstGeom>
          <a:noFill/>
          <a:ln>
            <a:noFill/>
          </a:ln>
        </p:spPr>
        <p:txBody>
          <a:bodyPr spcFirstLastPara="1" wrap="square" lIns="91425" tIns="91425" rIns="91425" bIns="91425" anchor="t" anchorCtr="0"/>
          <a:lstStyle>
            <a:lvl1pPr marL="457200" lvl="0" indent="-381000" rtl="0">
              <a:spcBef>
                <a:spcPts val="480"/>
              </a:spcBef>
              <a:spcAft>
                <a:spcPts val="0"/>
              </a:spcAft>
              <a:buClr>
                <a:schemeClr val="accent2">
                  <a:lumMod val="50000"/>
                </a:schemeClr>
              </a:buClr>
              <a:buSzPts val="2400"/>
              <a:buFont typeface="Arial" charset="0"/>
              <a:buChar char="●"/>
              <a:defRPr sz="2400"/>
            </a:lvl1pPr>
            <a:lvl2pPr marL="914400" lvl="1" indent="-381000" rtl="0">
              <a:spcBef>
                <a:spcPts val="0"/>
              </a:spcBef>
              <a:spcAft>
                <a:spcPts val="0"/>
              </a:spcAft>
              <a:buClr>
                <a:schemeClr val="accent2">
                  <a:lumMod val="50000"/>
                </a:schemeClr>
              </a:buClr>
              <a:buSzPts val="2400"/>
              <a:buChar char="○"/>
              <a:defRPr sz="2400"/>
            </a:lvl2pPr>
            <a:lvl3pPr marL="1371600" lvl="2" indent="-381000" rtl="0">
              <a:spcBef>
                <a:spcPts val="0"/>
              </a:spcBef>
              <a:spcAft>
                <a:spcPts val="0"/>
              </a:spcAft>
              <a:buSzPts val="2400"/>
              <a:buChar char="■"/>
              <a:defRPr sz="24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r>
              <a:rPr lang="en-US" dirty="0"/>
              <a:t> </a:t>
            </a:r>
          </a:p>
          <a:p>
            <a:pPr lvl="1"/>
            <a:br>
              <a:rPr lang="en-US" dirty="0"/>
            </a:br>
            <a:endParaRPr lang="en-US" dirty="0"/>
          </a:p>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457200" y="205978"/>
            <a:ext cx="6705600" cy="6759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3600"/>
              <a:buFont typeface="Arial"/>
              <a:buNone/>
              <a:defRPr sz="3600" b="1">
                <a:solidFill>
                  <a:schemeClr val="tx1">
                    <a:lumMod val="50000"/>
                  </a:schemeClr>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2"/>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2"/>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2"/>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2"/>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2"/>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2"/>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2"/>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2"/>
                </a:solidFill>
                <a:latin typeface="Arial"/>
                <a:ea typeface="Arial"/>
                <a:cs typeface="Arial"/>
                <a:sym typeface="Arial"/>
              </a:defRPr>
            </a:lvl9pPr>
          </a:lstStyle>
          <a:p>
            <a:endParaRPr/>
          </a:p>
        </p:txBody>
      </p:sp>
      <p:sp>
        <p:nvSpPr>
          <p:cNvPr id="21" name="Google Shape;21;p4"/>
          <p:cNvSpPr txBox="1">
            <a:spLocks noGrp="1"/>
          </p:cNvSpPr>
          <p:nvPr>
            <p:ph type="body" idx="1"/>
          </p:nvPr>
        </p:nvSpPr>
        <p:spPr>
          <a:xfrm>
            <a:off x="457200" y="971550"/>
            <a:ext cx="4038600" cy="3623100"/>
          </a:xfrm>
          <a:prstGeom prst="rect">
            <a:avLst/>
          </a:prstGeom>
          <a:noFill/>
          <a:ln>
            <a:noFill/>
          </a:ln>
        </p:spPr>
        <p:txBody>
          <a:bodyPr spcFirstLastPara="1" wrap="square" lIns="91425" tIns="91425" rIns="91425" bIns="91425" anchor="t" anchorCtr="0"/>
          <a:lstStyle>
            <a:lvl1pPr marL="457200" lvl="0" indent="-381000" rtl="0">
              <a:spcBef>
                <a:spcPts val="480"/>
              </a:spcBef>
              <a:spcAft>
                <a:spcPts val="0"/>
              </a:spcAft>
              <a:buClr>
                <a:schemeClr val="accent2">
                  <a:lumMod val="50000"/>
                </a:schemeClr>
              </a:buClr>
              <a:buSzPts val="2400"/>
              <a:buChar char="●"/>
              <a:defRPr sz="2400"/>
            </a:lvl1pPr>
            <a:lvl2pPr marL="914400" lvl="1" indent="-381000" rtl="0">
              <a:spcBef>
                <a:spcPts val="0"/>
              </a:spcBef>
              <a:spcAft>
                <a:spcPts val="0"/>
              </a:spcAft>
              <a:buSzPts val="2400"/>
              <a:buChar char="○"/>
              <a:defRPr sz="2400"/>
            </a:lvl2pPr>
            <a:lvl3pPr marL="1371600" lvl="2" indent="-381000" rtl="0">
              <a:spcBef>
                <a:spcPts val="0"/>
              </a:spcBef>
              <a:spcAft>
                <a:spcPts val="0"/>
              </a:spcAft>
              <a:buSzPts val="2400"/>
              <a:buChar char="■"/>
              <a:defRPr sz="24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dirty="0"/>
          </a:p>
        </p:txBody>
      </p:sp>
      <p:sp>
        <p:nvSpPr>
          <p:cNvPr id="22" name="Google Shape;22;p4"/>
          <p:cNvSpPr txBox="1">
            <a:spLocks noGrp="1"/>
          </p:cNvSpPr>
          <p:nvPr>
            <p:ph type="body" idx="2"/>
          </p:nvPr>
        </p:nvSpPr>
        <p:spPr>
          <a:xfrm>
            <a:off x="4648200" y="971550"/>
            <a:ext cx="4038600" cy="3623100"/>
          </a:xfrm>
          <a:prstGeom prst="rect">
            <a:avLst/>
          </a:prstGeom>
          <a:noFill/>
          <a:ln>
            <a:noFill/>
          </a:ln>
        </p:spPr>
        <p:txBody>
          <a:bodyPr spcFirstLastPara="1" wrap="square" lIns="91425" tIns="91425" rIns="91425" bIns="91425" anchor="t" anchorCtr="0"/>
          <a:lstStyle>
            <a:lvl1pPr marL="457200" lvl="0" indent="-381000" rtl="0">
              <a:spcBef>
                <a:spcPts val="480"/>
              </a:spcBef>
              <a:spcAft>
                <a:spcPts val="0"/>
              </a:spcAft>
              <a:buClr>
                <a:schemeClr val="accent2">
                  <a:lumMod val="50000"/>
                </a:schemeClr>
              </a:buClr>
              <a:buSzPts val="2400"/>
              <a:buChar char="●"/>
              <a:defRPr sz="2400"/>
            </a:lvl1pPr>
            <a:lvl2pPr marL="914400" lvl="1" indent="-381000" rtl="0">
              <a:spcBef>
                <a:spcPts val="0"/>
              </a:spcBef>
              <a:spcAft>
                <a:spcPts val="0"/>
              </a:spcAft>
              <a:buSzPts val="2400"/>
              <a:buChar char="○"/>
              <a:defRPr sz="2400">
                <a:solidFill>
                  <a:schemeClr val="dk1"/>
                </a:solidFill>
              </a:defRPr>
            </a:lvl2pPr>
            <a:lvl3pPr marL="1371600" lvl="2" indent="-381000" rtl="0">
              <a:spcBef>
                <a:spcPts val="0"/>
              </a:spcBef>
              <a:spcAft>
                <a:spcPts val="0"/>
              </a:spcAft>
              <a:buSzPts val="2400"/>
              <a:buChar char="■"/>
              <a:defRPr sz="2400">
                <a:solidFill>
                  <a:schemeClr val="dk1"/>
                </a:solidFill>
              </a:defRPr>
            </a:lvl3pPr>
            <a:lvl4pPr marL="1828800" lvl="3" indent="-342900" rtl="0">
              <a:spcBef>
                <a:spcPts val="0"/>
              </a:spcBef>
              <a:spcAft>
                <a:spcPts val="0"/>
              </a:spcAft>
              <a:buSzPts val="1800"/>
              <a:buChar char="●"/>
              <a:defRPr sz="1800">
                <a:solidFill>
                  <a:schemeClr val="dk1"/>
                </a:solidFill>
              </a:defRPr>
            </a:lvl4pPr>
            <a:lvl5pPr marL="2286000" lvl="4" indent="-342900" rtl="0">
              <a:spcBef>
                <a:spcPts val="0"/>
              </a:spcBef>
              <a:spcAft>
                <a:spcPts val="0"/>
              </a:spcAft>
              <a:buSzPts val="1800"/>
              <a:buChar char="○"/>
              <a:defRPr sz="1800">
                <a:solidFill>
                  <a:schemeClr val="dk1"/>
                </a:solidFill>
              </a:defRPr>
            </a:lvl5pPr>
            <a:lvl6pPr marL="2743200" lvl="5" indent="-342900" rtl="0">
              <a:spcBef>
                <a:spcPts val="0"/>
              </a:spcBef>
              <a:spcAft>
                <a:spcPts val="0"/>
              </a:spcAft>
              <a:buSzPts val="1800"/>
              <a:buChar char="■"/>
              <a:defRPr sz="1800">
                <a:solidFill>
                  <a:schemeClr val="dk1"/>
                </a:solidFill>
              </a:defRPr>
            </a:lvl6pPr>
            <a:lvl7pPr marL="3200400" lvl="6" indent="-342900" rtl="0">
              <a:spcBef>
                <a:spcPts val="0"/>
              </a:spcBef>
              <a:spcAft>
                <a:spcPts val="0"/>
              </a:spcAft>
              <a:buSzPts val="1800"/>
              <a:buChar char="●"/>
              <a:defRPr sz="1800">
                <a:solidFill>
                  <a:schemeClr val="dk1"/>
                </a:solidFill>
              </a:defRPr>
            </a:lvl7pPr>
            <a:lvl8pPr marL="3657600" lvl="7" indent="-342900" rtl="0">
              <a:spcBef>
                <a:spcPts val="0"/>
              </a:spcBef>
              <a:spcAft>
                <a:spcPts val="0"/>
              </a:spcAft>
              <a:buSzPts val="1800"/>
              <a:buChar char="○"/>
              <a:defRPr sz="1800">
                <a:solidFill>
                  <a:schemeClr val="dk1"/>
                </a:solidFill>
              </a:defRPr>
            </a:lvl8pPr>
            <a:lvl9pPr marL="4114800" lvl="8" indent="-342900" rtl="0">
              <a:spcBef>
                <a:spcPts val="0"/>
              </a:spcBef>
              <a:spcAft>
                <a:spcPts val="0"/>
              </a:spcAft>
              <a:buSzPts val="1800"/>
              <a:buChar char="■"/>
              <a:defRPr sz="1800"/>
            </a:lvl9pPr>
          </a:lstStyle>
          <a:p>
            <a:endParaRPr dirty="0"/>
          </a:p>
        </p:txBody>
      </p:sp>
      <p:cxnSp>
        <p:nvCxnSpPr>
          <p:cNvPr id="23" name="Google Shape;23;p4"/>
          <p:cNvCxnSpPr/>
          <p:nvPr/>
        </p:nvCxnSpPr>
        <p:spPr>
          <a:xfrm>
            <a:off x="457200" y="881840"/>
            <a:ext cx="8229600"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24;p4"/>
          <p:cNvCxnSpPr/>
          <p:nvPr/>
        </p:nvCxnSpPr>
        <p:spPr>
          <a:xfrm>
            <a:off x="457200" y="4743450"/>
            <a:ext cx="82296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457200" y="205978"/>
            <a:ext cx="6705600" cy="675900"/>
          </a:xfrm>
          <a:prstGeom prst="rect">
            <a:avLst/>
          </a:prstGeom>
          <a:noFill/>
          <a:ln>
            <a:noFill/>
          </a:ln>
        </p:spPr>
        <p:txBody>
          <a:bodyPr spcFirstLastPara="1" wrap="square" lIns="91425" tIns="91425" rIns="91425" bIns="91425" anchor="b" anchorCtr="0"/>
          <a:lstStyle>
            <a:lvl1pPr lvl="0" rtl="0">
              <a:spcBef>
                <a:spcPts val="0"/>
              </a:spcBef>
              <a:spcAft>
                <a:spcPts val="0"/>
              </a:spcAft>
              <a:buSzPts val="3600"/>
              <a:buNone/>
              <a:defRPr>
                <a:solidFill>
                  <a:schemeClr val="tx1">
                    <a:lumMod val="50000"/>
                  </a:schemeClr>
                </a:solidFill>
              </a:defRPr>
            </a:lvl1pPr>
            <a:lvl2pPr lvl="1" rtl="0">
              <a:spcBef>
                <a:spcPts val="0"/>
              </a:spcBef>
              <a:spcAft>
                <a:spcPts val="0"/>
              </a:spcAft>
              <a:buSzPts val="3600"/>
              <a:buNone/>
              <a:defRPr>
                <a:solidFill>
                  <a:schemeClr val="dk2"/>
                </a:solidFill>
              </a:defRPr>
            </a:lvl2pPr>
            <a:lvl3pPr lvl="2" rtl="0">
              <a:spcBef>
                <a:spcPts val="0"/>
              </a:spcBef>
              <a:spcAft>
                <a:spcPts val="0"/>
              </a:spcAft>
              <a:buSzPts val="3600"/>
              <a:buNone/>
              <a:defRPr>
                <a:solidFill>
                  <a:schemeClr val="dk2"/>
                </a:solidFill>
              </a:defRPr>
            </a:lvl3pPr>
            <a:lvl4pPr lvl="3" rtl="0">
              <a:spcBef>
                <a:spcPts val="0"/>
              </a:spcBef>
              <a:spcAft>
                <a:spcPts val="0"/>
              </a:spcAft>
              <a:buSzPts val="3600"/>
              <a:buNone/>
              <a:defRPr>
                <a:solidFill>
                  <a:schemeClr val="dk2"/>
                </a:solidFill>
              </a:defRPr>
            </a:lvl4pPr>
            <a:lvl5pPr lvl="4" rtl="0">
              <a:spcBef>
                <a:spcPts val="0"/>
              </a:spcBef>
              <a:spcAft>
                <a:spcPts val="0"/>
              </a:spcAft>
              <a:buSzPts val="3600"/>
              <a:buNone/>
              <a:defRPr>
                <a:solidFill>
                  <a:schemeClr val="dk2"/>
                </a:solidFill>
              </a:defRPr>
            </a:lvl5pPr>
            <a:lvl6pPr lvl="5" rtl="0">
              <a:spcBef>
                <a:spcPts val="0"/>
              </a:spcBef>
              <a:spcAft>
                <a:spcPts val="0"/>
              </a:spcAft>
              <a:buSzPts val="3600"/>
              <a:buNone/>
              <a:defRPr>
                <a:solidFill>
                  <a:schemeClr val="dk2"/>
                </a:solidFill>
              </a:defRPr>
            </a:lvl6pPr>
            <a:lvl7pPr lvl="6" rtl="0">
              <a:spcBef>
                <a:spcPts val="0"/>
              </a:spcBef>
              <a:spcAft>
                <a:spcPts val="0"/>
              </a:spcAft>
              <a:buSzPts val="3600"/>
              <a:buNone/>
              <a:defRPr>
                <a:solidFill>
                  <a:schemeClr val="dk2"/>
                </a:solidFill>
              </a:defRPr>
            </a:lvl7pPr>
            <a:lvl8pPr lvl="7" rtl="0">
              <a:spcBef>
                <a:spcPts val="0"/>
              </a:spcBef>
              <a:spcAft>
                <a:spcPts val="0"/>
              </a:spcAft>
              <a:buSzPts val="3600"/>
              <a:buNone/>
              <a:defRPr>
                <a:solidFill>
                  <a:schemeClr val="dk2"/>
                </a:solidFill>
              </a:defRPr>
            </a:lvl8pPr>
            <a:lvl9pPr lvl="8" rtl="0">
              <a:spcBef>
                <a:spcPts val="0"/>
              </a:spcBef>
              <a:spcAft>
                <a:spcPts val="0"/>
              </a:spcAft>
              <a:buSzPts val="3600"/>
              <a:buNone/>
              <a:defRPr>
                <a:solidFill>
                  <a:schemeClr val="dk2"/>
                </a:solidFill>
              </a:defRPr>
            </a:lvl9pPr>
          </a:lstStyle>
          <a:p>
            <a:endParaRPr/>
          </a:p>
        </p:txBody>
      </p:sp>
      <p:cxnSp>
        <p:nvCxnSpPr>
          <p:cNvPr id="27" name="Google Shape;27;p5"/>
          <p:cNvCxnSpPr/>
          <p:nvPr/>
        </p:nvCxnSpPr>
        <p:spPr>
          <a:xfrm>
            <a:off x="457200" y="881840"/>
            <a:ext cx="8229600" cy="0"/>
          </a:xfrm>
          <a:prstGeom prst="straightConnector1">
            <a:avLst/>
          </a:prstGeom>
          <a:noFill/>
          <a:ln w="9525" cap="flat" cmpd="sng">
            <a:solidFill>
              <a:srgbClr val="CCCCCC"/>
            </a:solidFill>
            <a:prstDash val="solid"/>
            <a:round/>
            <a:headEnd type="none" w="med" len="med"/>
            <a:tailEnd type="none" w="med" len="med"/>
          </a:ln>
        </p:spPr>
      </p:cxnSp>
      <p:cxnSp>
        <p:nvCxnSpPr>
          <p:cNvPr id="28" name="Google Shape;28;p5"/>
          <p:cNvCxnSpPr/>
          <p:nvPr/>
        </p:nvCxnSpPr>
        <p:spPr>
          <a:xfrm>
            <a:off x="457200" y="4743450"/>
            <a:ext cx="82296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p:cSld name="TITLE_ONLY_1">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1219200" y="2233804"/>
            <a:ext cx="6705600" cy="6759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3600"/>
              <a:buNone/>
              <a:defRPr>
                <a:solidFill>
                  <a:schemeClr val="tx1">
                    <a:lumMod val="50000"/>
                  </a:schemeClr>
                </a:solidFill>
              </a:defRPr>
            </a:lvl1pPr>
            <a:lvl2pPr lvl="1" algn="ctr" rtl="0">
              <a:spcBef>
                <a:spcPts val="0"/>
              </a:spcBef>
              <a:spcAft>
                <a:spcPts val="0"/>
              </a:spcAft>
              <a:buSzPts val="3600"/>
              <a:buNone/>
              <a:defRPr>
                <a:solidFill>
                  <a:schemeClr val="dk2"/>
                </a:solidFill>
              </a:defRPr>
            </a:lvl2pPr>
            <a:lvl3pPr lvl="2" algn="ctr" rtl="0">
              <a:spcBef>
                <a:spcPts val="0"/>
              </a:spcBef>
              <a:spcAft>
                <a:spcPts val="0"/>
              </a:spcAft>
              <a:buSzPts val="3600"/>
              <a:buNone/>
              <a:defRPr>
                <a:solidFill>
                  <a:schemeClr val="dk2"/>
                </a:solidFill>
              </a:defRPr>
            </a:lvl3pPr>
            <a:lvl4pPr lvl="3" algn="ctr" rtl="0">
              <a:spcBef>
                <a:spcPts val="0"/>
              </a:spcBef>
              <a:spcAft>
                <a:spcPts val="0"/>
              </a:spcAft>
              <a:buSzPts val="3600"/>
              <a:buNone/>
              <a:defRPr>
                <a:solidFill>
                  <a:schemeClr val="dk2"/>
                </a:solidFill>
              </a:defRPr>
            </a:lvl4pPr>
            <a:lvl5pPr lvl="4" algn="ctr" rtl="0">
              <a:spcBef>
                <a:spcPts val="0"/>
              </a:spcBef>
              <a:spcAft>
                <a:spcPts val="0"/>
              </a:spcAft>
              <a:buSzPts val="3600"/>
              <a:buNone/>
              <a:defRPr>
                <a:solidFill>
                  <a:schemeClr val="dk2"/>
                </a:solidFill>
              </a:defRPr>
            </a:lvl5pPr>
            <a:lvl6pPr lvl="5" algn="ctr" rtl="0">
              <a:spcBef>
                <a:spcPts val="0"/>
              </a:spcBef>
              <a:spcAft>
                <a:spcPts val="0"/>
              </a:spcAft>
              <a:buSzPts val="3600"/>
              <a:buNone/>
              <a:defRPr>
                <a:solidFill>
                  <a:schemeClr val="dk2"/>
                </a:solidFill>
              </a:defRPr>
            </a:lvl6pPr>
            <a:lvl7pPr lvl="6" algn="ctr" rtl="0">
              <a:spcBef>
                <a:spcPts val="0"/>
              </a:spcBef>
              <a:spcAft>
                <a:spcPts val="0"/>
              </a:spcAft>
              <a:buSzPts val="3600"/>
              <a:buNone/>
              <a:defRPr>
                <a:solidFill>
                  <a:schemeClr val="dk2"/>
                </a:solidFill>
              </a:defRPr>
            </a:lvl7pPr>
            <a:lvl8pPr lvl="7" algn="ctr" rtl="0">
              <a:spcBef>
                <a:spcPts val="0"/>
              </a:spcBef>
              <a:spcAft>
                <a:spcPts val="0"/>
              </a:spcAft>
              <a:buSzPts val="3600"/>
              <a:buNone/>
              <a:defRPr>
                <a:solidFill>
                  <a:schemeClr val="dk2"/>
                </a:solidFill>
              </a:defRPr>
            </a:lvl8pPr>
            <a:lvl9pPr lvl="8" algn="ctr" rtl="0">
              <a:spcBef>
                <a:spcPts val="0"/>
              </a:spcBef>
              <a:spcAft>
                <a:spcPts val="0"/>
              </a:spcAft>
              <a:buSzPts val="3600"/>
              <a:buNone/>
              <a:defRPr>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Title">
  <p:cSld name="Section Title">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659705" y="1429866"/>
            <a:ext cx="7815264" cy="1096566"/>
          </a:xfrm>
          <a:prstGeom prst="rect">
            <a:avLst/>
          </a:prstGeom>
          <a:noFill/>
          <a:ln>
            <a:noFill/>
          </a:ln>
        </p:spPr>
        <p:txBody>
          <a:bodyPr spcFirstLastPara="1" wrap="square" lIns="58925" tIns="58925" rIns="58925" bIns="58925" anchor="b" anchorCtr="0"/>
          <a:lstStyle>
            <a:lvl1pPr marL="0" marR="114300" lvl="0" indent="0" algn="ctr" rtl="0">
              <a:lnSpc>
                <a:spcPct val="90000"/>
              </a:lnSpc>
              <a:spcBef>
                <a:spcPts val="0"/>
              </a:spcBef>
              <a:spcAft>
                <a:spcPts val="0"/>
              </a:spcAft>
              <a:buSzPts val="900"/>
              <a:buNone/>
              <a:defRPr sz="2300" b="0" i="0" u="none" strike="noStrike" cap="none">
                <a:solidFill>
                  <a:schemeClr val="tx1"/>
                </a:solidFill>
                <a:latin typeface="Arial"/>
                <a:ea typeface="Arial"/>
                <a:cs typeface="Arial"/>
                <a:sym typeface="Arial"/>
              </a:defRPr>
            </a:lvl1pPr>
            <a:lvl2pPr marL="0" marR="114300" lvl="1" indent="1524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2pPr>
            <a:lvl3pPr marL="0" marR="114300" lvl="2" indent="2921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3pPr>
            <a:lvl4pPr marL="0" marR="114300" lvl="3" indent="4445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4pPr>
            <a:lvl5pPr marL="0" marR="114300" lvl="4" indent="5842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5pPr>
            <a:lvl6pPr marL="0" marR="114300" lvl="5" indent="7366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6pPr>
            <a:lvl7pPr marL="0" marR="114300" lvl="6" indent="8890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7pPr>
            <a:lvl8pPr marL="0" marR="114300" lvl="7" indent="10287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8pPr>
            <a:lvl9pPr marL="0" marR="114300" lvl="8" indent="11811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25509736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6705600" cy="675900"/>
          </a:xfrm>
          <a:prstGeom prst="rect">
            <a:avLst/>
          </a:prstGeom>
          <a:noFill/>
          <a:ln>
            <a:noFill/>
          </a:ln>
        </p:spPr>
        <p:txBody>
          <a:bodyPr spcFirstLastPara="1" wrap="square" lIns="91425" tIns="91425" rIns="91425" bIns="91425" anchor="b" anchorCtr="0"/>
          <a:lstStyle>
            <a:lvl1pPr lvl="0" algn="l" rtl="0">
              <a:spcBef>
                <a:spcPts val="0"/>
              </a:spcBef>
              <a:spcAft>
                <a:spcPts val="0"/>
              </a:spcAft>
              <a:buClr>
                <a:srgbClr val="3B7EA1"/>
              </a:buClr>
              <a:buSzPts val="3600"/>
              <a:buFont typeface="Arial"/>
              <a:buNone/>
              <a:defRPr sz="3600" b="1" i="0" u="none" strike="noStrike" cap="none">
                <a:solidFill>
                  <a:srgbClr val="3B7EA1"/>
                </a:solidFill>
                <a:latin typeface="Arial"/>
                <a:ea typeface="Arial"/>
                <a:cs typeface="Arial"/>
                <a:sym typeface="Arial"/>
              </a:defRPr>
            </a:lvl1pPr>
            <a:lvl2pPr lvl="1"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2pPr>
            <a:lvl3pPr lvl="2"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3pPr>
            <a:lvl4pPr lvl="3"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4pPr>
            <a:lvl5pPr lvl="4"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5pPr>
            <a:lvl6pPr lvl="5"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6pPr>
            <a:lvl7pPr lvl="6"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7pPr>
            <a:lvl8pPr lvl="7"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8pPr>
            <a:lvl9pPr lvl="8"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9pPr>
          </a:lstStyle>
          <a:p>
            <a:r>
              <a:rPr lang="en-US" b="1" dirty="0">
                <a:solidFill>
                  <a:schemeClr val="accent2">
                    <a:lumMod val="50000"/>
                  </a:schemeClr>
                </a:solidFill>
              </a:rPr>
              <a:t>Click to add title</a:t>
            </a:r>
            <a:endParaRPr dirty="0"/>
          </a:p>
        </p:txBody>
      </p:sp>
      <p:sp>
        <p:nvSpPr>
          <p:cNvPr id="7" name="Google Shape;7;p1"/>
          <p:cNvSpPr txBox="1">
            <a:spLocks noGrp="1"/>
          </p:cNvSpPr>
          <p:nvPr>
            <p:ph type="body" idx="1"/>
          </p:nvPr>
        </p:nvSpPr>
        <p:spPr>
          <a:xfrm>
            <a:off x="457200" y="971550"/>
            <a:ext cx="8229600" cy="3623100"/>
          </a:xfrm>
          <a:prstGeom prst="rect">
            <a:avLst/>
          </a:prstGeom>
          <a:noFill/>
          <a:ln>
            <a:noFill/>
          </a:ln>
        </p:spPr>
        <p:txBody>
          <a:bodyPr spcFirstLastPara="1" wrap="square" lIns="91425" tIns="91425" rIns="91425" bIns="91425" anchor="t" anchorCtr="0"/>
          <a:lstStyle>
            <a:lvl1pPr marL="457200" lvl="0" indent="-381000" algn="l" rtl="0">
              <a:spcBef>
                <a:spcPts val="48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1pPr>
            <a:lvl2pPr marL="914400" lvl="1" indent="-381000" algn="l" rtl="0">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2pPr>
            <a:lvl3pPr marL="1371600" lvl="2" indent="-381000" algn="l" rtl="0">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lvl="3" indent="-342900" algn="l" rtl="0">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lvl="4" indent="-342900" algn="l" rtl="0">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lvl="5" indent="-342900" algn="l" rtl="0">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lvl="6" indent="-342900" algn="l" rtl="0">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lvl="7" indent="-342900" algn="l" rtl="0">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lvl="8" indent="-342900" algn="l" rtl="0">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r>
              <a:rPr lang="en-US" dirty="0"/>
              <a:t> </a:t>
            </a:r>
          </a:p>
          <a:p>
            <a:pPr lvl="1"/>
            <a:br>
              <a:rPr lang="en-US" dirty="0"/>
            </a:br>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65"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1" u="none" strike="noStrike" cap="none" baseline="0">
          <a:solidFill>
            <a:schemeClr val="tx1">
              <a:lumMod val="50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590550" marR="0" lvl="0" indent="-514350" algn="l" rtl="0">
        <a:lnSpc>
          <a:spcPct val="100000"/>
        </a:lnSpc>
        <a:spcBef>
          <a:spcPts val="0"/>
        </a:spcBef>
        <a:spcAft>
          <a:spcPts val="0"/>
        </a:spcAft>
        <a:buClr>
          <a:schemeClr val="accent2">
            <a:lumMod val="50000"/>
          </a:schemeClr>
        </a:buClr>
        <a:buSzPct val="100000"/>
        <a:buFont typeface="+mj-lt"/>
        <a:buAutoNum type="romanLcPeriod"/>
        <a:defRPr sz="1400" b="0" i="0" u="none" strike="noStrike" cap="none">
          <a:solidFill>
            <a:schemeClr val="accent2">
              <a:lumMod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accent2">
              <a:lumMod val="75000"/>
            </a:schemeClr>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umass.edu/honesty/"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971800" y="1657350"/>
            <a:ext cx="5586300" cy="878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Module 1</a:t>
            </a:r>
            <a:endParaRPr dirty="0"/>
          </a:p>
        </p:txBody>
      </p:sp>
      <p:sp>
        <p:nvSpPr>
          <p:cNvPr id="81" name="Google Shape;81;p19"/>
          <p:cNvSpPr txBox="1">
            <a:spLocks noGrp="1"/>
          </p:cNvSpPr>
          <p:nvPr>
            <p:ph type="subTitle" idx="1"/>
          </p:nvPr>
        </p:nvSpPr>
        <p:spPr>
          <a:xfrm>
            <a:off x="2971800" y="2571750"/>
            <a:ext cx="5586300" cy="514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457200" y="205978"/>
            <a:ext cx="7539318"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Course Technology</a:t>
            </a:r>
            <a:endParaRPr dirty="0"/>
          </a:p>
        </p:txBody>
      </p:sp>
      <p:sp>
        <p:nvSpPr>
          <p:cNvPr id="162" name="Google Shape;162;p29"/>
          <p:cNvSpPr txBox="1">
            <a:spLocks noGrp="1"/>
          </p:cNvSpPr>
          <p:nvPr>
            <p:ph type="body" idx="1"/>
          </p:nvPr>
        </p:nvSpPr>
        <p:spPr>
          <a:xfrm>
            <a:off x="457200" y="971550"/>
            <a:ext cx="8229600" cy="1547476"/>
          </a:xfrm>
          <a:prstGeom prst="rect">
            <a:avLst/>
          </a:prstGeom>
        </p:spPr>
        <p:txBody>
          <a:bodyPr spcFirstLastPara="1" wrap="square" lIns="91425" tIns="91425" rIns="91425" bIns="91425" anchor="t" anchorCtr="0">
            <a:noAutofit/>
          </a:bodyPr>
          <a:lstStyle/>
          <a:p>
            <a:pPr marL="457200" lvl="0" indent="-368300" rtl="0">
              <a:spcBef>
                <a:spcPts val="0"/>
              </a:spcBef>
              <a:spcAft>
                <a:spcPts val="0"/>
              </a:spcAft>
              <a:buSzPts val="2200"/>
              <a:buChar char="●"/>
            </a:pPr>
            <a:r>
              <a:rPr lang="en-US" sz="2200" b="1" dirty="0"/>
              <a:t>Moodle: </a:t>
            </a:r>
            <a:r>
              <a:rPr lang="en-US" sz="2200" dirty="0"/>
              <a:t>Online gradebook</a:t>
            </a:r>
          </a:p>
          <a:p>
            <a:pPr marL="457200" lvl="0" indent="-368300" rtl="0">
              <a:spcBef>
                <a:spcPts val="0"/>
              </a:spcBef>
              <a:spcAft>
                <a:spcPts val="0"/>
              </a:spcAft>
              <a:buSzPts val="2200"/>
              <a:buChar char="●"/>
            </a:pPr>
            <a:r>
              <a:rPr lang="en-US" sz="2200" b="1" dirty="0"/>
              <a:t>Piazza: </a:t>
            </a:r>
            <a:r>
              <a:rPr lang="en-US" sz="2200" dirty="0"/>
              <a:t>Online discussion forums, course Q&amp;A, announcements, and instructor DM.</a:t>
            </a:r>
          </a:p>
          <a:p>
            <a:pPr marL="457200" lvl="0" indent="-368300" rtl="0">
              <a:spcBef>
                <a:spcPts val="0"/>
              </a:spcBef>
              <a:spcAft>
                <a:spcPts val="0"/>
              </a:spcAft>
              <a:buSzPts val="2200"/>
              <a:buChar char="●"/>
            </a:pPr>
            <a:r>
              <a:rPr lang="en-US" sz="2200" b="1" dirty="0" err="1"/>
              <a:t>Github.io</a:t>
            </a:r>
            <a:r>
              <a:rPr lang="en-US" sz="2200" b="1" dirty="0"/>
              <a:t>: </a:t>
            </a:r>
            <a:r>
              <a:rPr lang="en-US" sz="2200" dirty="0"/>
              <a:t>Course website (lecture slides, demos, assignments, labs, etc.)</a:t>
            </a:r>
          </a:p>
          <a:p>
            <a:pPr marL="457200" lvl="0" indent="-368300" rtl="0">
              <a:spcBef>
                <a:spcPts val="0"/>
              </a:spcBef>
              <a:spcAft>
                <a:spcPts val="0"/>
              </a:spcAft>
              <a:buSzPts val="2200"/>
              <a:buChar char="●"/>
            </a:pPr>
            <a:r>
              <a:rPr lang="en-US" sz="2200" b="1" dirty="0" err="1"/>
              <a:t>DataHub</a:t>
            </a:r>
            <a:r>
              <a:rPr lang="en-US" sz="2200" b="1" dirty="0"/>
              <a:t>: </a:t>
            </a:r>
            <a:r>
              <a:rPr lang="en-US" sz="2200" dirty="0"/>
              <a:t>Web-based Python compute environment for completing labs and homework assignments. </a:t>
            </a:r>
            <a:br>
              <a:rPr lang="en-US" sz="2200" dirty="0"/>
            </a:br>
            <a:endParaRPr lang="en-US" sz="2200" dirty="0"/>
          </a:p>
          <a:p>
            <a:pPr marL="457200" lvl="0" indent="-368300" rtl="0">
              <a:spcBef>
                <a:spcPts val="0"/>
              </a:spcBef>
              <a:spcAft>
                <a:spcPts val="0"/>
              </a:spcAft>
              <a:buSzPts val="2200"/>
              <a:buChar char="●"/>
            </a:pPr>
            <a:r>
              <a:rPr lang="en-US" sz="2200" b="1" dirty="0"/>
              <a:t>Links to all resource can be found on Moodle.</a:t>
            </a:r>
          </a:p>
          <a:p>
            <a:pPr marL="457200" lvl="0" indent="-368300" rtl="0">
              <a:spcBef>
                <a:spcPts val="0"/>
              </a:spcBef>
              <a:spcAft>
                <a:spcPts val="0"/>
              </a:spcAft>
              <a:buSzPts val="2200"/>
              <a:buChar char="●"/>
            </a:pPr>
            <a:endParaRPr lang="en-US" sz="2200" dirty="0"/>
          </a:p>
          <a:p>
            <a:pPr marL="457200" lvl="0" indent="-368300" rtl="0">
              <a:spcBef>
                <a:spcPts val="0"/>
              </a:spcBef>
              <a:spcAft>
                <a:spcPts val="0"/>
              </a:spcAft>
              <a:buSzPts val="2200"/>
              <a:buChar char="●"/>
            </a:pPr>
            <a:endParaRPr lang="en-US" sz="2200" dirty="0"/>
          </a:p>
        </p:txBody>
      </p:sp>
    </p:spTree>
    <p:extLst>
      <p:ext uri="{BB962C8B-B14F-4D97-AF65-F5344CB8AC3E}">
        <p14:creationId xmlns:p14="http://schemas.microsoft.com/office/powerpoint/2010/main" val="70745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457200" y="205978"/>
            <a:ext cx="67056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Course Policies</a:t>
            </a:r>
            <a:endParaRPr/>
          </a:p>
        </p:txBody>
      </p:sp>
      <p:sp>
        <p:nvSpPr>
          <p:cNvPr id="174" name="Google Shape;174;p31"/>
          <p:cNvSpPr txBox="1">
            <a:spLocks noGrp="1"/>
          </p:cNvSpPr>
          <p:nvPr>
            <p:ph type="body" idx="1"/>
          </p:nvPr>
        </p:nvSpPr>
        <p:spPr>
          <a:xfrm>
            <a:off x="457200" y="1219125"/>
            <a:ext cx="8686800" cy="3375600"/>
          </a:xfrm>
          <a:prstGeom prst="rect">
            <a:avLst/>
          </a:prstGeom>
        </p:spPr>
        <p:txBody>
          <a:bodyPr spcFirstLastPara="1" wrap="square" lIns="91425" tIns="91425" rIns="91425" bIns="91425" anchor="t" anchorCtr="0">
            <a:noAutofit/>
          </a:bodyPr>
          <a:lstStyle/>
          <a:p>
            <a:pPr marL="342900" indent="-342900">
              <a:lnSpc>
                <a:spcPct val="200000"/>
              </a:lnSpc>
              <a:spcBef>
                <a:spcPts val="0"/>
              </a:spcBef>
            </a:pPr>
            <a:r>
              <a:rPr lang="en-US" dirty="0"/>
              <a:t>Late Homework</a:t>
            </a:r>
          </a:p>
          <a:p>
            <a:pPr marL="342900" indent="-342900">
              <a:lnSpc>
                <a:spcPct val="200000"/>
              </a:lnSpc>
              <a:spcBef>
                <a:spcPts val="0"/>
              </a:spcBef>
            </a:pPr>
            <a:r>
              <a:rPr lang="en-US" dirty="0"/>
              <a:t>Re-grades</a:t>
            </a:r>
          </a:p>
          <a:p>
            <a:pPr marL="342900" indent="-342900">
              <a:lnSpc>
                <a:spcPct val="200000"/>
              </a:lnSpc>
              <a:spcBef>
                <a:spcPts val="0"/>
              </a:spcBef>
            </a:pPr>
            <a:r>
              <a:rPr lang="en-US" dirty="0"/>
              <a:t>Academic Honesty</a:t>
            </a:r>
          </a:p>
          <a:p>
            <a:pPr marL="342900" indent="-342900">
              <a:lnSpc>
                <a:spcPct val="200000"/>
              </a:lnSpc>
              <a:spcBef>
                <a:spcPts val="0"/>
              </a:spcBef>
            </a:pPr>
            <a:r>
              <a:rPr lang="en-US" u="sng" dirty="0">
                <a:solidFill>
                  <a:schemeClr val="hlink"/>
                </a:solidFill>
              </a:rPr>
              <a:t>https://</a:t>
            </a:r>
            <a:r>
              <a:rPr lang="en-US" u="sng" dirty="0" err="1">
                <a:solidFill>
                  <a:schemeClr val="hlink"/>
                </a:solidFill>
              </a:rPr>
              <a:t>umass</a:t>
            </a:r>
            <a:r>
              <a:rPr lang="en-US" u="sng" dirty="0">
                <a:solidFill>
                  <a:schemeClr val="hlink"/>
                </a:solidFill>
              </a:rPr>
              <a:t>-data-</a:t>
            </a:r>
            <a:r>
              <a:rPr lang="en-US" u="sng" dirty="0" err="1">
                <a:solidFill>
                  <a:schemeClr val="hlink"/>
                </a:solidFill>
              </a:rPr>
              <a:t>science.github.io</a:t>
            </a:r>
            <a:r>
              <a:rPr lang="en-US" u="sng" dirty="0">
                <a:solidFill>
                  <a:schemeClr val="hlink"/>
                </a:solidFill>
              </a:rPr>
              <a:t>/190fwebsite/policies/</a:t>
            </a:r>
            <a:endParaRPr dirty="0">
              <a:solidFill>
                <a:srgbClr val="3B7EA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body" idx="1"/>
          </p:nvPr>
        </p:nvSpPr>
        <p:spPr>
          <a:xfrm>
            <a:off x="457200" y="971550"/>
            <a:ext cx="8229600" cy="3623100"/>
          </a:xfrm>
          <a:prstGeom prst="rect">
            <a:avLst/>
          </a:prstGeom>
        </p:spPr>
        <p:txBody>
          <a:bodyPr spcFirstLastPara="1" wrap="square" lIns="91425" tIns="91425" rIns="91425" bIns="91425" anchor="t" anchorCtr="0">
            <a:noAutofit/>
          </a:bodyPr>
          <a:lstStyle/>
          <a:p>
            <a:pPr marL="0" lvl="0" indent="0" rtl="0">
              <a:spcBef>
                <a:spcPts val="480"/>
              </a:spcBef>
              <a:spcAft>
                <a:spcPts val="0"/>
              </a:spcAft>
              <a:buNone/>
            </a:pPr>
            <a:r>
              <a:rPr lang="en" dirty="0"/>
              <a:t>Asking questions is highly encouraged</a:t>
            </a:r>
            <a:endParaRPr dirty="0"/>
          </a:p>
          <a:p>
            <a:pPr marL="457200" lvl="0" indent="-355600" rtl="0">
              <a:spcBef>
                <a:spcPts val="480"/>
              </a:spcBef>
              <a:spcAft>
                <a:spcPts val="0"/>
              </a:spcAft>
              <a:buSzPts val="2000"/>
              <a:buChar char="●"/>
            </a:pPr>
            <a:r>
              <a:rPr lang="en-US" sz="2000" dirty="0"/>
              <a:t>You can </a:t>
            </a:r>
            <a:r>
              <a:rPr lang="en" sz="2000" dirty="0"/>
              <a:t>discuss </a:t>
            </a:r>
            <a:r>
              <a:rPr lang="en-US" sz="2000" dirty="0"/>
              <a:t>homework and lab </a:t>
            </a:r>
            <a:r>
              <a:rPr lang="en" sz="2000" dirty="0"/>
              <a:t>questions with each</a:t>
            </a:r>
            <a:r>
              <a:rPr lang="en-US" sz="2000" dirty="0"/>
              <a:t> other</a:t>
            </a:r>
            <a:endParaRPr sz="2000" dirty="0"/>
          </a:p>
          <a:p>
            <a:pPr marL="457200" lvl="0" indent="-355600" rtl="0">
              <a:spcBef>
                <a:spcPts val="0"/>
              </a:spcBef>
              <a:spcAft>
                <a:spcPts val="0"/>
              </a:spcAft>
              <a:buSzPts val="2000"/>
              <a:buChar char="●"/>
            </a:pPr>
            <a:r>
              <a:rPr lang="en-US" sz="2000" dirty="0"/>
              <a:t>Do not take notes or pictures out of discussions</a:t>
            </a:r>
          </a:p>
          <a:p>
            <a:pPr marL="457200" lvl="0" indent="-355600" rtl="0">
              <a:spcBef>
                <a:spcPts val="0"/>
              </a:spcBef>
              <a:spcAft>
                <a:spcPts val="0"/>
              </a:spcAft>
              <a:buSzPts val="2000"/>
              <a:buChar char="●"/>
            </a:pPr>
            <a:r>
              <a:rPr lang="en-US" sz="2000" dirty="0"/>
              <a:t>The work you turn in must be your own</a:t>
            </a:r>
            <a:br>
              <a:rPr lang="en-US" sz="2000" dirty="0"/>
            </a:br>
            <a:endParaRPr lang="en-US" sz="2000" dirty="0"/>
          </a:p>
          <a:p>
            <a:pPr marL="0" lvl="0" indent="0" rtl="0">
              <a:spcBef>
                <a:spcPts val="480"/>
              </a:spcBef>
              <a:spcAft>
                <a:spcPts val="0"/>
              </a:spcAft>
              <a:buNone/>
            </a:pPr>
            <a:r>
              <a:rPr lang="en" dirty="0"/>
              <a:t>The Limits of collaboration</a:t>
            </a:r>
            <a:endParaRPr dirty="0"/>
          </a:p>
          <a:p>
            <a:pPr marL="457200" lvl="0" indent="-355600" rtl="0">
              <a:spcBef>
                <a:spcPts val="480"/>
              </a:spcBef>
              <a:spcAft>
                <a:spcPts val="0"/>
              </a:spcAft>
              <a:buSzPts val="2000"/>
              <a:buChar char="●"/>
            </a:pPr>
            <a:r>
              <a:rPr lang="en" sz="2000" dirty="0"/>
              <a:t>Don't share solution</a:t>
            </a:r>
            <a:r>
              <a:rPr lang="en-US" sz="2000" dirty="0"/>
              <a:t> material of any type </a:t>
            </a:r>
            <a:r>
              <a:rPr lang="en" sz="2000" dirty="0"/>
              <a:t>with each other </a:t>
            </a:r>
            <a:endParaRPr lang="en-US" sz="2000" dirty="0"/>
          </a:p>
          <a:p>
            <a:pPr lvl="0" indent="-355600">
              <a:buSzPts val="2000"/>
            </a:pPr>
            <a:r>
              <a:rPr lang="en" sz="2000" dirty="0"/>
              <a:t>Copying solutions </a:t>
            </a:r>
            <a:r>
              <a:rPr lang="en-US" sz="2000" dirty="0"/>
              <a:t>from any source </a:t>
            </a:r>
            <a:r>
              <a:rPr lang="en" sz="2000" dirty="0"/>
              <a:t>will </a:t>
            </a:r>
            <a:r>
              <a:rPr lang="en-US" sz="2000" dirty="0"/>
              <a:t>be dealt with under UMass’ Academic Honesty procedures: </a:t>
            </a:r>
            <a:r>
              <a:rPr lang="en-US" sz="2000" dirty="0">
                <a:hlinkClick r:id="rId3"/>
              </a:rPr>
              <a:t>https://www.umass.edu/honesty/</a:t>
            </a:r>
            <a:endParaRPr lang="en-US" sz="2000" dirty="0"/>
          </a:p>
        </p:txBody>
      </p:sp>
      <p:sp>
        <p:nvSpPr>
          <p:cNvPr id="180" name="Google Shape;180;p32"/>
          <p:cNvSpPr txBox="1">
            <a:spLocks noGrp="1"/>
          </p:cNvSpPr>
          <p:nvPr>
            <p:ph type="title"/>
          </p:nvPr>
        </p:nvSpPr>
        <p:spPr>
          <a:xfrm>
            <a:off x="457200" y="205978"/>
            <a:ext cx="67056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Collaboration</a:t>
            </a:r>
            <a:r>
              <a:rPr lang="en-US" dirty="0"/>
              <a:t> Policy</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457200" y="205978"/>
            <a:ext cx="67056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Getting Help</a:t>
            </a:r>
            <a:endParaRPr/>
          </a:p>
        </p:txBody>
      </p:sp>
      <p:sp>
        <p:nvSpPr>
          <p:cNvPr id="168" name="Google Shape;168;p30"/>
          <p:cNvSpPr txBox="1">
            <a:spLocks noGrp="1"/>
          </p:cNvSpPr>
          <p:nvPr>
            <p:ph type="body" idx="1"/>
          </p:nvPr>
        </p:nvSpPr>
        <p:spPr>
          <a:xfrm>
            <a:off x="457200" y="971550"/>
            <a:ext cx="8229600" cy="3835200"/>
          </a:xfrm>
          <a:prstGeom prst="rect">
            <a:avLst/>
          </a:prstGeom>
        </p:spPr>
        <p:txBody>
          <a:bodyPr spcFirstLastPara="1" wrap="square" lIns="91425" tIns="91425" rIns="91425" bIns="91425" anchor="t" anchorCtr="0">
            <a:noAutofit/>
          </a:bodyPr>
          <a:lstStyle/>
          <a:p>
            <a:pPr marL="457200" lvl="0" indent="-368300" rtl="0">
              <a:spcBef>
                <a:spcPts val="480"/>
              </a:spcBef>
              <a:spcAft>
                <a:spcPts val="0"/>
              </a:spcAft>
              <a:buSzPts val="2200"/>
              <a:buChar char="●"/>
            </a:pPr>
            <a:r>
              <a:rPr lang="en-US" sz="2200" dirty="0"/>
              <a:t>The course staff are here to help you be successful in the course! </a:t>
            </a:r>
          </a:p>
          <a:p>
            <a:pPr marL="457200" lvl="0" indent="-368300" rtl="0">
              <a:spcBef>
                <a:spcPts val="480"/>
              </a:spcBef>
              <a:spcAft>
                <a:spcPts val="0"/>
              </a:spcAft>
              <a:buSzPts val="2200"/>
              <a:buChar char="●"/>
            </a:pPr>
            <a:r>
              <a:rPr lang="en-US" sz="2200" dirty="0"/>
              <a:t>When you need help come to office hours or post on the Piazza discussion forums. </a:t>
            </a:r>
          </a:p>
          <a:p>
            <a:pPr marL="457200" lvl="0" indent="-368300" rtl="0">
              <a:spcBef>
                <a:spcPts val="480"/>
              </a:spcBef>
              <a:spcAft>
                <a:spcPts val="0"/>
              </a:spcAft>
              <a:buSzPts val="2200"/>
              <a:buChar char="●"/>
            </a:pPr>
            <a:r>
              <a:rPr lang="en-US" sz="2200" dirty="0"/>
              <a:t>The lab sessions are also a good time to ask questions and get help.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a:xfrm>
            <a:off x="1219200" y="2233804"/>
            <a:ext cx="67056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Let’s Dive In!</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68491" y="115151"/>
            <a:ext cx="4222596" cy="4897721"/>
          </a:xfrm>
          <a:prstGeom prst="rect">
            <a:avLst/>
          </a:prstGeom>
          <a:ln w="28575" cmpd="sng">
            <a:solidFill>
              <a:schemeClr val="tx1">
                <a:lumMod val="50000"/>
              </a:schemeClr>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770236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21"/>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Module 1</a:t>
            </a:r>
            <a:endParaRPr dirty="0"/>
          </a:p>
        </p:txBody>
      </p:sp>
      <p:sp>
        <p:nvSpPr>
          <p:cNvPr id="87" name="Google Shape;87;p21"/>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Cause and Effect</a:t>
            </a:r>
            <a:endParaRPr/>
          </a:p>
        </p:txBody>
      </p:sp>
    </p:spTree>
    <p:extLst>
      <p:ext uri="{BB962C8B-B14F-4D97-AF65-F5344CB8AC3E}">
        <p14:creationId xmlns:p14="http://schemas.microsoft.com/office/powerpoint/2010/main" val="1678687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Announcements</a:t>
            </a:r>
            <a:endParaRPr dirty="0"/>
          </a:p>
        </p:txBody>
      </p:sp>
    </p:spTree>
    <p:extLst>
      <p:ext uri="{BB962C8B-B14F-4D97-AF65-F5344CB8AC3E}">
        <p14:creationId xmlns:p14="http://schemas.microsoft.com/office/powerpoint/2010/main" val="911466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Datahub</a:t>
            </a:r>
            <a:endParaRPr lang="en-US" dirty="0"/>
          </a:p>
        </p:txBody>
      </p:sp>
      <p:sp>
        <p:nvSpPr>
          <p:cNvPr id="4" name="Text Placeholder 3"/>
          <p:cNvSpPr>
            <a:spLocks noGrp="1"/>
          </p:cNvSpPr>
          <p:nvPr>
            <p:ph type="body" idx="1"/>
          </p:nvPr>
        </p:nvSpPr>
        <p:spPr/>
        <p:txBody>
          <a:bodyPr/>
          <a:lstStyle/>
          <a:p>
            <a:r>
              <a:rPr lang="en-US" dirty="0"/>
              <a:t>If you have an @</a:t>
            </a:r>
            <a:r>
              <a:rPr lang="en-US" dirty="0" err="1"/>
              <a:t>umass.edu</a:t>
            </a:r>
            <a:r>
              <a:rPr lang="en-US" dirty="0"/>
              <a:t> email address, you should now be able to access the course’s data hub.</a:t>
            </a:r>
            <a:br>
              <a:rPr lang="en-US" dirty="0"/>
            </a:br>
            <a:endParaRPr lang="en-US" dirty="0"/>
          </a:p>
          <a:p>
            <a:r>
              <a:rPr lang="en-US" dirty="0" err="1"/>
              <a:t>Datahub</a:t>
            </a:r>
            <a:r>
              <a:rPr lang="en-US" dirty="0"/>
              <a:t> uses UMass Google Apps authentication. Use your @</a:t>
            </a:r>
            <a:r>
              <a:rPr lang="en-US" dirty="0" err="1"/>
              <a:t>umass.edu</a:t>
            </a:r>
            <a:r>
              <a:rPr lang="en-US" dirty="0"/>
              <a:t> email address and Spire password to log in. It takes a minute to start up.</a:t>
            </a:r>
            <a:br>
              <a:rPr lang="en-US" dirty="0"/>
            </a:br>
            <a:endParaRPr lang="en-US" dirty="0"/>
          </a:p>
          <a:p>
            <a:r>
              <a:rPr lang="en-US" dirty="0"/>
              <a:t>When you’re done working with the </a:t>
            </a:r>
            <a:r>
              <a:rPr lang="en-US" dirty="0" err="1"/>
              <a:t>Datahub</a:t>
            </a:r>
            <a:r>
              <a:rPr lang="en-US" dirty="0"/>
              <a:t>, make sure to shut your </a:t>
            </a:r>
            <a:r>
              <a:rPr lang="en-US" dirty="0" err="1"/>
              <a:t>datahub</a:t>
            </a:r>
            <a:r>
              <a:rPr lang="en-US" dirty="0"/>
              <a:t> server down and then log out.   </a:t>
            </a:r>
          </a:p>
        </p:txBody>
      </p:sp>
    </p:spTree>
    <p:extLst>
      <p:ext uri="{BB962C8B-B14F-4D97-AF65-F5344CB8AC3E}">
        <p14:creationId xmlns:p14="http://schemas.microsoft.com/office/powerpoint/2010/main" val="335537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Stopping Your Data Hub</a:t>
            </a:r>
          </a:p>
        </p:txBody>
      </p:sp>
      <p:pic>
        <p:nvPicPr>
          <p:cNvPr id="5" name="Picture 4"/>
          <p:cNvPicPr>
            <a:picLocks noChangeAspect="1"/>
          </p:cNvPicPr>
          <p:nvPr/>
        </p:nvPicPr>
        <p:blipFill>
          <a:blip r:embed="rId2"/>
          <a:stretch>
            <a:fillRect/>
          </a:stretch>
        </p:blipFill>
        <p:spPr>
          <a:xfrm>
            <a:off x="708112" y="881878"/>
            <a:ext cx="7899226" cy="5143500"/>
          </a:xfrm>
          <a:prstGeom prst="rect">
            <a:avLst/>
          </a:prstGeom>
        </p:spPr>
      </p:pic>
      <p:sp>
        <p:nvSpPr>
          <p:cNvPr id="6" name="Right Arrow 5"/>
          <p:cNvSpPr/>
          <p:nvPr/>
        </p:nvSpPr>
        <p:spPr>
          <a:xfrm rot="8516822">
            <a:off x="7310906" y="1228725"/>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21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0"/>
          <p:cNvSpPr txBox="1">
            <a:spLocks noGrp="1"/>
          </p:cNvSpPr>
          <p:nvPr>
            <p:ph type="body" idx="1"/>
          </p:nvPr>
        </p:nvSpPr>
        <p:spPr>
          <a:xfrm>
            <a:off x="3075293" y="1902300"/>
            <a:ext cx="2535375" cy="1338900"/>
          </a:xfrm>
          <a:prstGeom prst="rect">
            <a:avLst/>
          </a:prstGeom>
        </p:spPr>
        <p:txBody>
          <a:bodyPr spcFirstLastPara="1" wrap="square" lIns="91425" tIns="91425" rIns="91425" bIns="91425" anchor="t" anchorCtr="0">
            <a:noAutofit/>
          </a:bodyPr>
          <a:lstStyle/>
          <a:p>
            <a:pPr marL="76200" lvl="0" indent="0" algn="ctr" rtl="0">
              <a:spcBef>
                <a:spcPts val="480"/>
              </a:spcBef>
              <a:spcAft>
                <a:spcPts val="0"/>
              </a:spcAft>
              <a:buSzPts val="2400"/>
              <a:buNone/>
            </a:pPr>
            <a:r>
              <a:rPr lang="en-US" dirty="0"/>
              <a:t>Instructor placeholder</a:t>
            </a:r>
            <a:endParaRPr dirty="0">
              <a:solidFill>
                <a:srgbClr val="3B7EA1"/>
              </a:solidFill>
            </a:endParaRPr>
          </a:p>
        </p:txBody>
      </p:sp>
      <p:sp>
        <p:nvSpPr>
          <p:cNvPr id="88" name="Google Shape;88;p20"/>
          <p:cNvSpPr txBox="1">
            <a:spLocks noGrp="1"/>
          </p:cNvSpPr>
          <p:nvPr>
            <p:ph type="title"/>
          </p:nvPr>
        </p:nvSpPr>
        <p:spPr>
          <a:xfrm>
            <a:off x="457199" y="205978"/>
            <a:ext cx="8395487"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Welcome to </a:t>
            </a:r>
            <a:r>
              <a:rPr lang="en-US" dirty="0"/>
              <a:t>190F: </a:t>
            </a:r>
            <a:r>
              <a:rPr lang="en-US" sz="2400" dirty="0"/>
              <a:t>Foundations of Data Science</a:t>
            </a:r>
            <a:endParaRPr sz="5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Stopping Your Data Hub</a:t>
            </a:r>
          </a:p>
        </p:txBody>
      </p:sp>
      <p:pic>
        <p:nvPicPr>
          <p:cNvPr id="2" name="Picture 1"/>
          <p:cNvPicPr>
            <a:picLocks noChangeAspect="1"/>
          </p:cNvPicPr>
          <p:nvPr/>
        </p:nvPicPr>
        <p:blipFill>
          <a:blip r:embed="rId2"/>
          <a:stretch>
            <a:fillRect/>
          </a:stretch>
        </p:blipFill>
        <p:spPr>
          <a:xfrm>
            <a:off x="693824" y="881878"/>
            <a:ext cx="7899226" cy="5143500"/>
          </a:xfrm>
          <a:prstGeom prst="rect">
            <a:avLst/>
          </a:prstGeom>
        </p:spPr>
      </p:pic>
      <p:sp>
        <p:nvSpPr>
          <p:cNvPr id="7" name="Right Arrow 6"/>
          <p:cNvSpPr/>
          <p:nvPr/>
        </p:nvSpPr>
        <p:spPr>
          <a:xfrm rot="8516822">
            <a:off x="6410794" y="2843212"/>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407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Stopping Your Data Hub</a:t>
            </a:r>
          </a:p>
        </p:txBody>
      </p:sp>
      <p:pic>
        <p:nvPicPr>
          <p:cNvPr id="4" name="Picture 3"/>
          <p:cNvPicPr>
            <a:picLocks noChangeAspect="1"/>
          </p:cNvPicPr>
          <p:nvPr/>
        </p:nvPicPr>
        <p:blipFill>
          <a:blip r:embed="rId2"/>
          <a:stretch>
            <a:fillRect/>
          </a:stretch>
        </p:blipFill>
        <p:spPr>
          <a:xfrm>
            <a:off x="708112" y="881878"/>
            <a:ext cx="7899226" cy="5143500"/>
          </a:xfrm>
          <a:prstGeom prst="rect">
            <a:avLst/>
          </a:prstGeom>
        </p:spPr>
      </p:pic>
      <p:sp>
        <p:nvSpPr>
          <p:cNvPr id="6" name="Right Arrow 5"/>
          <p:cNvSpPr/>
          <p:nvPr/>
        </p:nvSpPr>
        <p:spPr>
          <a:xfrm rot="8516822">
            <a:off x="3939057" y="1600199"/>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08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Stopping Your Data Hub</a:t>
            </a:r>
          </a:p>
        </p:txBody>
      </p:sp>
      <p:pic>
        <p:nvPicPr>
          <p:cNvPr id="5" name="Picture 4"/>
          <p:cNvPicPr>
            <a:picLocks noChangeAspect="1"/>
          </p:cNvPicPr>
          <p:nvPr/>
        </p:nvPicPr>
        <p:blipFill>
          <a:blip r:embed="rId2"/>
          <a:stretch>
            <a:fillRect/>
          </a:stretch>
        </p:blipFill>
        <p:spPr>
          <a:xfrm>
            <a:off x="693824" y="881878"/>
            <a:ext cx="7899226" cy="5143500"/>
          </a:xfrm>
          <a:prstGeom prst="rect">
            <a:avLst/>
          </a:prstGeom>
        </p:spPr>
      </p:pic>
      <p:sp>
        <p:nvSpPr>
          <p:cNvPr id="7" name="Right Arrow 6"/>
          <p:cNvSpPr/>
          <p:nvPr/>
        </p:nvSpPr>
        <p:spPr>
          <a:xfrm rot="8516822">
            <a:off x="7771930" y="1214437"/>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19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Association vs Causation</a:t>
            </a:r>
            <a:endParaRPr dirty="0"/>
          </a:p>
        </p:txBody>
      </p:sp>
    </p:spTree>
    <p:extLst>
      <p:ext uri="{BB962C8B-B14F-4D97-AF65-F5344CB8AC3E}">
        <p14:creationId xmlns:p14="http://schemas.microsoft.com/office/powerpoint/2010/main" val="3397219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206544"/>
            <a:ext cx="6794341" cy="1434031"/>
          </a:xfrm>
          <a:prstGeom prst="rect">
            <a:avLst/>
          </a:prstGeom>
        </p:spPr>
      </p:pic>
      <p:pic>
        <p:nvPicPr>
          <p:cNvPr id="2" name="Picture 1"/>
          <p:cNvPicPr>
            <a:picLocks noChangeAspect="1"/>
          </p:cNvPicPr>
          <p:nvPr/>
        </p:nvPicPr>
        <p:blipFill rotWithShape="1">
          <a:blip r:embed="rId4"/>
          <a:srcRect t="4213"/>
          <a:stretch/>
        </p:blipFill>
        <p:spPr>
          <a:xfrm>
            <a:off x="807756" y="1704060"/>
            <a:ext cx="6895457" cy="1379997"/>
          </a:xfrm>
          <a:prstGeom prst="rect">
            <a:avLst/>
          </a:prstGeom>
        </p:spPr>
      </p:pic>
      <p:pic>
        <p:nvPicPr>
          <p:cNvPr id="3" name="Picture 2"/>
          <p:cNvPicPr>
            <a:picLocks noChangeAspect="1"/>
          </p:cNvPicPr>
          <p:nvPr/>
        </p:nvPicPr>
        <p:blipFill>
          <a:blip r:embed="rId5"/>
          <a:stretch>
            <a:fillRect/>
          </a:stretch>
        </p:blipFill>
        <p:spPr>
          <a:xfrm>
            <a:off x="1341309" y="2191349"/>
            <a:ext cx="6712460" cy="1439774"/>
          </a:xfrm>
          <a:prstGeom prst="rect">
            <a:avLst/>
          </a:prstGeom>
        </p:spPr>
      </p:pic>
      <p:pic>
        <p:nvPicPr>
          <p:cNvPr id="9" name="Picture 8"/>
          <p:cNvPicPr>
            <a:picLocks noChangeAspect="1"/>
          </p:cNvPicPr>
          <p:nvPr/>
        </p:nvPicPr>
        <p:blipFill>
          <a:blip r:embed="rId6"/>
          <a:stretch>
            <a:fillRect/>
          </a:stretch>
        </p:blipFill>
        <p:spPr>
          <a:xfrm>
            <a:off x="1792981" y="2640575"/>
            <a:ext cx="6794341" cy="1434031"/>
          </a:xfrm>
          <a:prstGeom prst="rect">
            <a:avLst/>
          </a:prstGeom>
        </p:spPr>
      </p:pic>
      <p:sp>
        <p:nvSpPr>
          <p:cNvPr id="104" name="Google Shape;104;p2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solidFill>
                  <a:schemeClr val="tx1"/>
                </a:solidFill>
              </a:rPr>
              <a:t>Examples</a:t>
            </a:r>
            <a:endParaRPr dirty="0">
              <a:solidFill>
                <a:schemeClr val="tx1"/>
              </a:solidFill>
            </a:endParaRPr>
          </a:p>
        </p:txBody>
      </p:sp>
    </p:spTree>
    <p:extLst>
      <p:ext uri="{BB962C8B-B14F-4D97-AF65-F5344CB8AC3E}">
        <p14:creationId xmlns:p14="http://schemas.microsoft.com/office/powerpoint/2010/main" val="315739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05978"/>
            <a:ext cx="8157411" cy="675900"/>
          </a:xfrm>
        </p:spPr>
        <p:txBody>
          <a:bodyPr/>
          <a:lstStyle/>
          <a:p>
            <a:r>
              <a:rPr lang="en-US" dirty="0"/>
              <a:t>Chocolate and </a:t>
            </a:r>
            <a:r>
              <a:rPr lang="en-US"/>
              <a:t>Heart Disease: Study</a:t>
            </a:r>
            <a:endParaRPr lang="en-US" dirty="0"/>
          </a:p>
        </p:txBody>
      </p:sp>
      <p:pic>
        <p:nvPicPr>
          <p:cNvPr id="4" name="Picture 3"/>
          <p:cNvPicPr>
            <a:picLocks noChangeAspect="1"/>
          </p:cNvPicPr>
          <p:nvPr/>
        </p:nvPicPr>
        <p:blipFill>
          <a:blip r:embed="rId2"/>
          <a:stretch>
            <a:fillRect/>
          </a:stretch>
        </p:blipFill>
        <p:spPr>
          <a:xfrm>
            <a:off x="457201" y="935113"/>
            <a:ext cx="4295273" cy="3800933"/>
          </a:xfrm>
          <a:prstGeom prst="rect">
            <a:avLst/>
          </a:prstGeom>
        </p:spPr>
      </p:pic>
      <p:sp>
        <p:nvSpPr>
          <p:cNvPr id="5" name="Google Shape;109;p25"/>
          <p:cNvSpPr txBox="1">
            <a:spLocks noGrp="1"/>
          </p:cNvSpPr>
          <p:nvPr>
            <p:ph type="body" idx="1"/>
          </p:nvPr>
        </p:nvSpPr>
        <p:spPr>
          <a:xfrm>
            <a:off x="4969042" y="1024029"/>
            <a:ext cx="4090736" cy="3623100"/>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Char char="●"/>
            </a:pPr>
            <a:r>
              <a:rPr lang="en-US" b="1" dirty="0">
                <a:solidFill>
                  <a:schemeClr val="tx1"/>
                </a:solidFill>
              </a:rPr>
              <a:t>Population </a:t>
            </a:r>
            <a:r>
              <a:rPr lang="en-US" dirty="0">
                <a:solidFill>
                  <a:schemeClr val="tx1"/>
                </a:solidFill>
              </a:rPr>
              <a:t>(I</a:t>
            </a:r>
            <a:r>
              <a:rPr lang="en" i="0" u="none" strike="noStrike" cap="none" dirty="0" err="1">
                <a:solidFill>
                  <a:schemeClr val="tx1"/>
                </a:solidFill>
                <a:sym typeface="Arial"/>
              </a:rPr>
              <a:t>ndividuals</a:t>
            </a:r>
            <a:r>
              <a:rPr lang="en" b="0" i="0" u="none" strike="noStrike" cap="none" dirty="0">
                <a:solidFill>
                  <a:schemeClr val="tx1"/>
                </a:solidFill>
                <a:sym typeface="Arial"/>
              </a:rPr>
              <a:t>, study subjects, </a:t>
            </a:r>
            <a:r>
              <a:rPr lang="en" b="0" i="0" u="none" strike="noStrike" cap="none" dirty="0" err="1">
                <a:solidFill>
                  <a:schemeClr val="tx1"/>
                </a:solidFill>
                <a:sym typeface="Arial"/>
              </a:rPr>
              <a:t>partici</a:t>
            </a:r>
            <a:r>
              <a:rPr lang="en-US" b="0" i="0" u="none" strike="noStrike" cap="none" dirty="0">
                <a:solidFill>
                  <a:schemeClr val="tx1"/>
                </a:solidFill>
                <a:sym typeface="Arial"/>
              </a:rPr>
              <a:t>-</a:t>
            </a:r>
            <a:r>
              <a:rPr lang="en" b="0" i="0" u="none" strike="noStrike" cap="none" dirty="0">
                <a:solidFill>
                  <a:schemeClr val="tx1"/>
                </a:solidFill>
                <a:sym typeface="Arial"/>
              </a:rPr>
              <a:t>pants, units</a:t>
            </a:r>
            <a:r>
              <a:rPr lang="en-US" b="0" i="0" u="none" strike="noStrike" cap="none" dirty="0">
                <a:solidFill>
                  <a:schemeClr val="tx1"/>
                </a:solidFill>
                <a:sym typeface="Arial"/>
              </a:rPr>
              <a:t>):</a:t>
            </a:r>
            <a:r>
              <a:rPr lang="en-US" dirty="0">
                <a:solidFill>
                  <a:schemeClr val="tx1"/>
                </a:solidFill>
              </a:rPr>
              <a:t> 20K </a:t>
            </a:r>
            <a:r>
              <a:rPr lang="en" b="0" i="1" u="none" strike="noStrike" cap="none" dirty="0">
                <a:solidFill>
                  <a:schemeClr val="tx1"/>
                </a:solidFill>
                <a:latin typeface="Arial"/>
                <a:ea typeface="Arial"/>
                <a:cs typeface="Arial"/>
                <a:sym typeface="Arial"/>
              </a:rPr>
              <a:t>European adults</a:t>
            </a:r>
            <a:r>
              <a:rPr lang="en-US" b="0" i="1" u="none" strike="noStrike" cap="none" dirty="0">
                <a:solidFill>
                  <a:schemeClr val="tx1"/>
                </a:solidFill>
                <a:latin typeface="Arial"/>
                <a:ea typeface="Arial"/>
                <a:cs typeface="Arial"/>
                <a:sym typeface="Arial"/>
              </a:rPr>
              <a:t> followed for 12 years.</a:t>
            </a:r>
            <a:br>
              <a:rPr lang="en-US" b="0" i="1" u="none" strike="noStrike" cap="none" dirty="0">
                <a:solidFill>
                  <a:schemeClr val="tx1"/>
                </a:solidFill>
                <a:latin typeface="Arial"/>
                <a:ea typeface="Arial"/>
                <a:cs typeface="Arial"/>
                <a:sym typeface="Arial"/>
              </a:rPr>
            </a:br>
            <a:endParaRPr b="0" i="1" u="none" strike="noStrike" cap="none" dirty="0">
              <a:solidFill>
                <a:schemeClr val="tx1"/>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rPr>
              <a:t>T</a:t>
            </a:r>
            <a:r>
              <a:rPr lang="en" b="1" i="0" u="none" strike="noStrike" cap="none" dirty="0" err="1">
                <a:solidFill>
                  <a:schemeClr val="tx1"/>
                </a:solidFill>
                <a:latin typeface="Arial"/>
                <a:ea typeface="Arial"/>
                <a:cs typeface="Arial"/>
                <a:sym typeface="Arial"/>
              </a:rPr>
              <a:t>reatment</a:t>
            </a:r>
            <a:r>
              <a:rPr lang="en-US" b="1" dirty="0">
                <a:solidFill>
                  <a:schemeClr val="tx1"/>
                </a:solidFill>
              </a:rPr>
              <a:t>: </a:t>
            </a:r>
            <a:r>
              <a:rPr lang="en" b="0" i="1" u="none" strike="noStrike" cap="none" dirty="0">
                <a:solidFill>
                  <a:schemeClr val="tx1"/>
                </a:solidFill>
                <a:latin typeface="Arial"/>
                <a:ea typeface="Arial"/>
                <a:cs typeface="Arial"/>
                <a:sym typeface="Arial"/>
              </a:rPr>
              <a:t>chocolate consumption</a:t>
            </a:r>
            <a:br>
              <a:rPr lang="en-US" b="0" i="1" u="none" strike="noStrike" cap="none" dirty="0">
                <a:solidFill>
                  <a:schemeClr val="tx1"/>
                </a:solidFill>
                <a:latin typeface="Arial"/>
                <a:ea typeface="Arial"/>
                <a:cs typeface="Arial"/>
                <a:sym typeface="Arial"/>
              </a:rPr>
            </a:br>
            <a:endParaRPr b="0" i="1" u="none" strike="noStrike" cap="none" dirty="0">
              <a:solidFill>
                <a:schemeClr val="tx1"/>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rPr>
              <a:t>O</a:t>
            </a:r>
            <a:r>
              <a:rPr lang="en" b="1" i="0" u="none" strike="noStrike" cap="none" dirty="0" err="1">
                <a:solidFill>
                  <a:schemeClr val="tx1"/>
                </a:solidFill>
                <a:latin typeface="Arial"/>
                <a:ea typeface="Arial"/>
                <a:cs typeface="Arial"/>
                <a:sym typeface="Arial"/>
              </a:rPr>
              <a:t>utcome</a:t>
            </a:r>
            <a:r>
              <a:rPr lang="en-US" b="1" dirty="0">
                <a:solidFill>
                  <a:schemeClr val="tx1"/>
                </a:solidFill>
              </a:rPr>
              <a:t>: </a:t>
            </a:r>
            <a:r>
              <a:rPr lang="en" b="0" i="1" u="none" strike="noStrike" cap="none" dirty="0">
                <a:solidFill>
                  <a:schemeClr val="tx1"/>
                </a:solidFill>
                <a:latin typeface="Arial"/>
                <a:ea typeface="Arial"/>
                <a:cs typeface="Arial"/>
                <a:sym typeface="Arial"/>
              </a:rPr>
              <a:t>heart disease</a:t>
            </a:r>
            <a:endParaRPr b="0" i="0" u="none" strike="noStrike" cap="none" dirty="0">
              <a:solidFill>
                <a:schemeClr val="tx1"/>
              </a:solidFill>
              <a:latin typeface="Arial"/>
              <a:ea typeface="Arial"/>
              <a:cs typeface="Arial"/>
              <a:sym typeface="Arial"/>
            </a:endParaRPr>
          </a:p>
        </p:txBody>
      </p:sp>
      <p:sp>
        <p:nvSpPr>
          <p:cNvPr id="6" name="TextBox 5"/>
          <p:cNvSpPr txBox="1"/>
          <p:nvPr/>
        </p:nvSpPr>
        <p:spPr>
          <a:xfrm>
            <a:off x="397042" y="4818373"/>
            <a:ext cx="9144000" cy="276999"/>
          </a:xfrm>
          <a:prstGeom prst="rect">
            <a:avLst/>
          </a:prstGeom>
          <a:noFill/>
        </p:spPr>
        <p:txBody>
          <a:bodyPr wrap="square" rtlCol="0">
            <a:spAutoFit/>
          </a:bodyPr>
          <a:lstStyle/>
          <a:p>
            <a:r>
              <a:rPr lang="en-US" sz="1200" dirty="0"/>
              <a:t>https://</a:t>
            </a:r>
            <a:r>
              <a:rPr lang="en-US" sz="1200" dirty="0" err="1"/>
              <a:t>www.npr.org</a:t>
            </a:r>
            <a:r>
              <a:rPr lang="en-US" sz="1200" dirty="0"/>
              <a:t>/sections/</a:t>
            </a:r>
            <a:r>
              <a:rPr lang="en-US" sz="1200" dirty="0" err="1"/>
              <a:t>thesalt</a:t>
            </a:r>
            <a:r>
              <a:rPr lang="en-US" sz="1200" dirty="0"/>
              <a:t>/2015/06/19/415527652/chocolate-chocolate-its-good-for-your-heart-study-finds</a:t>
            </a:r>
          </a:p>
        </p:txBody>
      </p:sp>
    </p:spTree>
    <p:extLst>
      <p:ext uri="{BB962C8B-B14F-4D97-AF65-F5344CB8AC3E}">
        <p14:creationId xmlns:p14="http://schemas.microsoft.com/office/powerpoint/2010/main" val="235428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6"/>
          <p:cNvSpPr txBox="1">
            <a:spLocks noGrp="1"/>
          </p:cNvSpPr>
          <p:nvPr>
            <p:ph type="title"/>
          </p:nvPr>
        </p:nvSpPr>
        <p:spPr>
          <a:xfrm>
            <a:off x="457199" y="205978"/>
            <a:ext cx="9288379"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sz="3200" dirty="0">
                <a:solidFill>
                  <a:schemeClr val="tx1"/>
                </a:solidFill>
              </a:rPr>
              <a:t>Chocolate and Heart Disease: Association</a:t>
            </a:r>
            <a:endParaRPr sz="3200" dirty="0">
              <a:solidFill>
                <a:schemeClr val="tx1"/>
              </a:solidFill>
            </a:endParaRPr>
          </a:p>
        </p:txBody>
      </p:sp>
      <p:sp>
        <p:nvSpPr>
          <p:cNvPr id="115" name="Google Shape;115;p26"/>
          <p:cNvSpPr txBox="1">
            <a:spLocks noGrp="1"/>
          </p:cNvSpPr>
          <p:nvPr>
            <p:ph type="body" idx="1"/>
          </p:nvPr>
        </p:nvSpPr>
        <p:spPr>
          <a:xfrm>
            <a:off x="442912" y="881874"/>
            <a:ext cx="8229600" cy="4261625"/>
          </a:xfrm>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endParaRPr dirty="0">
              <a:solidFill>
                <a:srgbClr val="000000"/>
              </a:solidFill>
            </a:endParaRPr>
          </a:p>
          <a:p>
            <a:pPr marL="0" marR="114300" lvl="0" indent="0" algn="l" rtl="0">
              <a:spcBef>
                <a:spcPts val="0"/>
              </a:spcBef>
              <a:spcAft>
                <a:spcPts val="0"/>
              </a:spcAft>
              <a:buNone/>
            </a:pPr>
            <a:r>
              <a:rPr lang="en-US" b="1" i="0" u="none" strike="noStrike" cap="none" dirty="0">
                <a:solidFill>
                  <a:srgbClr val="000000"/>
                </a:solidFill>
                <a:latin typeface="Arial"/>
                <a:ea typeface="Arial"/>
                <a:cs typeface="Arial"/>
                <a:sym typeface="Arial"/>
              </a:rPr>
              <a:t>Question 1: </a:t>
            </a:r>
            <a:r>
              <a:rPr lang="en" b="0" i="0" u="none" strike="noStrike" cap="none" dirty="0">
                <a:solidFill>
                  <a:srgbClr val="000000"/>
                </a:solidFill>
                <a:latin typeface="Arial"/>
                <a:ea typeface="Arial"/>
                <a:cs typeface="Arial"/>
                <a:sym typeface="Arial"/>
              </a:rPr>
              <a:t>Is there </a:t>
            </a:r>
            <a:r>
              <a:rPr lang="en" b="0" i="0" u="none" strike="noStrike" cap="none" dirty="0">
                <a:solidFill>
                  <a:srgbClr val="EC5D57"/>
                </a:solidFill>
                <a:latin typeface="Arial"/>
                <a:ea typeface="Arial"/>
                <a:cs typeface="Arial"/>
                <a:sym typeface="Arial"/>
              </a:rPr>
              <a:t>any </a:t>
            </a:r>
            <a:r>
              <a:rPr lang="en-US" b="0" i="0" u="none" strike="noStrike" cap="none" dirty="0">
                <a:solidFill>
                  <a:srgbClr val="EC5D57"/>
                </a:solidFill>
                <a:latin typeface="Arial"/>
                <a:ea typeface="Arial"/>
                <a:cs typeface="Arial"/>
                <a:sym typeface="Arial"/>
              </a:rPr>
              <a:t>association</a:t>
            </a:r>
            <a:r>
              <a:rPr lang="en" b="0" i="0" u="none" strike="noStrike" cap="none" dirty="0">
                <a:solidFill>
                  <a:srgbClr val="000000"/>
                </a:solidFill>
                <a:latin typeface="Arial"/>
                <a:ea typeface="Arial"/>
                <a:cs typeface="Arial"/>
                <a:sym typeface="Arial"/>
              </a:rPr>
              <a:t> </a:t>
            </a:r>
            <a:r>
              <a:rPr lang="en-US" b="0" i="0" u="none" strike="noStrike" cap="none" dirty="0">
                <a:solidFill>
                  <a:srgbClr val="000000"/>
                </a:solidFill>
                <a:latin typeface="Arial"/>
                <a:ea typeface="Arial"/>
                <a:cs typeface="Arial"/>
                <a:sym typeface="Arial"/>
              </a:rPr>
              <a:t>(any relationship) </a:t>
            </a:r>
            <a:r>
              <a:rPr lang="en" b="0" i="0" u="none" strike="noStrike" cap="none" dirty="0">
                <a:solidFill>
                  <a:srgbClr val="000000"/>
                </a:solidFill>
                <a:latin typeface="Arial"/>
                <a:ea typeface="Arial"/>
                <a:cs typeface="Arial"/>
                <a:sym typeface="Arial"/>
              </a:rPr>
              <a:t>between chocolate consumption and heart disease</a:t>
            </a:r>
            <a:r>
              <a:rPr lang="en-US" dirty="0">
                <a:solidFill>
                  <a:srgbClr val="000000"/>
                </a:solidFill>
              </a:rPr>
              <a:t>?</a:t>
            </a:r>
          </a:p>
          <a:p>
            <a:pPr marL="0" marR="114300" lvl="0" indent="0" algn="l" rtl="0">
              <a:spcBef>
                <a:spcPts val="0"/>
              </a:spcBef>
              <a:spcAft>
                <a:spcPts val="0"/>
              </a:spcAft>
              <a:buNone/>
            </a:pPr>
            <a:endParaRPr lang="en-US" b="0" i="0" u="none" strike="noStrike" cap="none" dirty="0">
              <a:solidFill>
                <a:srgbClr val="000000"/>
              </a:solidFill>
              <a:latin typeface="Arial"/>
              <a:ea typeface="Arial"/>
              <a:cs typeface="Arial"/>
              <a:sym typeface="Arial"/>
            </a:endParaRPr>
          </a:p>
          <a:p>
            <a:pPr marL="342900" marR="114300" indent="-342900">
              <a:spcBef>
                <a:spcPts val="0"/>
              </a:spcBef>
            </a:pPr>
            <a:r>
              <a:rPr lang="en-US" b="1" dirty="0">
                <a:solidFill>
                  <a:srgbClr val="000000"/>
                </a:solidFill>
              </a:rPr>
              <a:t>Data:</a:t>
            </a:r>
            <a:r>
              <a:rPr lang="en-US" dirty="0">
                <a:solidFill>
                  <a:srgbClr val="000000"/>
                </a:solidFill>
              </a:rPr>
              <a:t> “Among those in the top tier of chocolate consumption, 12 percent developed or died of cardiovascular disease during the study, compared to 17.4 percent of those who didn’t eat chocolate.”</a:t>
            </a:r>
            <a:endParaRPr lang="en-US" sz="1400" i="1" dirty="0">
              <a:solidFill>
                <a:srgbClr val="4B4B4B"/>
              </a:solidFill>
            </a:endParaRPr>
          </a:p>
          <a:p>
            <a:pPr marL="0" marR="114300" lvl="0" indent="0">
              <a:spcBef>
                <a:spcPts val="0"/>
              </a:spcBef>
              <a:buNone/>
            </a:pPr>
            <a:endParaRPr lang="en-US" sz="800" i="1" dirty="0">
              <a:solidFill>
                <a:srgbClr val="4B4B4B"/>
              </a:solidFill>
            </a:endParaRPr>
          </a:p>
          <a:p>
            <a:pPr marR="114300" lvl="0">
              <a:spcBef>
                <a:spcPts val="0"/>
              </a:spcBef>
              <a:buFont typeface="Arial"/>
              <a:buChar char="●"/>
            </a:pPr>
            <a:r>
              <a:rPr lang="en-US" b="1" dirty="0">
                <a:solidFill>
                  <a:schemeClr val="tx1">
                    <a:lumMod val="50000"/>
                  </a:schemeClr>
                </a:solidFill>
              </a:rPr>
              <a:t>Answer: </a:t>
            </a:r>
            <a:r>
              <a:rPr lang="en-US" dirty="0">
                <a:solidFill>
                  <a:schemeClr val="tx1">
                    <a:lumMod val="50000"/>
                  </a:schemeClr>
                </a:solidFill>
              </a:rPr>
              <a:t>Yes, this points to an </a:t>
            </a:r>
            <a:r>
              <a:rPr lang="en-US" b="1" dirty="0">
                <a:solidFill>
                  <a:schemeClr val="tx1">
                    <a:lumMod val="50000"/>
                  </a:schemeClr>
                </a:solidFill>
              </a:rPr>
              <a:t>association</a:t>
            </a:r>
          </a:p>
          <a:p>
            <a:pPr marL="342900" marR="114300" indent="-342900">
              <a:spcBef>
                <a:spcPts val="0"/>
              </a:spcBef>
            </a:pPr>
            <a:endParaRPr lang="en-US" b="0" i="0" u="none" strike="noStrike" cap="none" dirty="0">
              <a:solidFill>
                <a:srgbClr val="000000"/>
              </a:solidFill>
              <a:latin typeface="Arial"/>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Arial"/>
              <a:ea typeface="Arial"/>
              <a:cs typeface="Arial"/>
              <a:sym typeface="Arial"/>
            </a:endParaRPr>
          </a:p>
        </p:txBody>
      </p:sp>
    </p:spTree>
    <p:extLst>
      <p:ext uri="{BB962C8B-B14F-4D97-AF65-F5344CB8AC3E}">
        <p14:creationId xmlns:p14="http://schemas.microsoft.com/office/powerpoint/2010/main" val="331179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8"/>
          <p:cNvSpPr txBox="1">
            <a:spLocks noGrp="1"/>
          </p:cNvSpPr>
          <p:nvPr>
            <p:ph type="body" idx="1"/>
          </p:nvPr>
        </p:nvSpPr>
        <p:spPr>
          <a:xfrm>
            <a:off x="457199" y="1071562"/>
            <a:ext cx="8229600" cy="3623100"/>
          </a:xfrm>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r>
              <a:rPr lang="en-US" b="1" i="0" u="none" strike="noStrike" cap="none" dirty="0">
                <a:solidFill>
                  <a:schemeClr val="tx1">
                    <a:lumMod val="50000"/>
                  </a:schemeClr>
                </a:solidFill>
                <a:latin typeface="Arial"/>
                <a:ea typeface="Arial"/>
                <a:cs typeface="Arial"/>
                <a:sym typeface="Arial"/>
              </a:rPr>
              <a:t>Question 2: </a:t>
            </a:r>
            <a:r>
              <a:rPr lang="en" b="0" i="0" u="none" strike="noStrike" cap="none" dirty="0">
                <a:solidFill>
                  <a:schemeClr val="tx1">
                    <a:lumMod val="50000"/>
                  </a:schemeClr>
                </a:solidFill>
                <a:latin typeface="Arial"/>
                <a:ea typeface="Arial"/>
                <a:cs typeface="Arial"/>
                <a:sym typeface="Arial"/>
              </a:rPr>
              <a:t>Does chocolate consumption lead to a reduction in heart disease?</a:t>
            </a:r>
            <a:br>
              <a:rPr lang="en-US" dirty="0">
                <a:solidFill>
                  <a:srgbClr val="4B4B4B"/>
                </a:solidFill>
              </a:rPr>
            </a:br>
            <a:endParaRPr lang="en-US" dirty="0">
              <a:solidFill>
                <a:srgbClr val="4B4B4B"/>
              </a:solidFill>
            </a:endParaRPr>
          </a:p>
          <a:p>
            <a:pPr marL="342900" marR="114300" indent="-342900">
              <a:spcBef>
                <a:spcPts val="0"/>
              </a:spcBef>
            </a:pPr>
            <a:r>
              <a:rPr lang="en-US" b="1" dirty="0">
                <a:solidFill>
                  <a:schemeClr val="tx1"/>
                </a:solidFill>
              </a:rPr>
              <a:t>This questions asks about </a:t>
            </a:r>
            <a:r>
              <a:rPr lang="en" b="1" i="0" u="none" strike="noStrike" cap="none" dirty="0">
                <a:solidFill>
                  <a:schemeClr val="accent2">
                    <a:lumMod val="50000"/>
                  </a:schemeClr>
                </a:solidFill>
                <a:latin typeface="Arial"/>
                <a:ea typeface="Arial"/>
                <a:cs typeface="Arial"/>
                <a:sym typeface="Arial"/>
              </a:rPr>
              <a:t>causality</a:t>
            </a:r>
            <a:endParaRPr b="1" i="0" u="none" strike="noStrike" cap="none" dirty="0">
              <a:solidFill>
                <a:schemeClr val="accent2">
                  <a:lumMod val="50000"/>
                </a:schemeClr>
              </a:solidFill>
              <a:latin typeface="Arial"/>
              <a:ea typeface="Arial"/>
              <a:cs typeface="Arial"/>
              <a:sym typeface="Arial"/>
            </a:endParaRPr>
          </a:p>
          <a:p>
            <a:pPr marL="0" marR="114300" lvl="0" indent="0" algn="l" rtl="0">
              <a:spcBef>
                <a:spcPts val="0"/>
              </a:spcBef>
              <a:spcAft>
                <a:spcPts val="0"/>
              </a:spcAft>
              <a:buNone/>
            </a:pPr>
            <a:endParaRPr sz="1200" b="0" i="0" u="none" strike="noStrike" cap="none" dirty="0">
              <a:solidFill>
                <a:srgbClr val="4B4B4B"/>
              </a:solidFill>
              <a:latin typeface="Arial"/>
              <a:ea typeface="Arial"/>
              <a:cs typeface="Arial"/>
              <a:sym typeface="Arial"/>
            </a:endParaRPr>
          </a:p>
          <a:p>
            <a:pPr marL="342900" marR="114300" indent="-342900">
              <a:spcBef>
                <a:spcPts val="0"/>
              </a:spcBef>
            </a:pPr>
            <a:r>
              <a:rPr lang="en" b="0" i="0" u="none" strike="noStrike" cap="none" dirty="0">
                <a:solidFill>
                  <a:srgbClr val="000000"/>
                </a:solidFill>
                <a:latin typeface="Arial"/>
                <a:ea typeface="Arial"/>
                <a:cs typeface="Arial"/>
                <a:sym typeface="Arial"/>
              </a:rPr>
              <a:t>This question is often harder to answer.</a:t>
            </a:r>
            <a:endParaRPr dirty="0">
              <a:solidFill>
                <a:srgbClr val="0365C0"/>
              </a:solidFill>
            </a:endParaRPr>
          </a:p>
          <a:p>
            <a:pPr marL="171450" marR="114300" indent="-171450">
              <a:spcBef>
                <a:spcPts val="0"/>
              </a:spcBef>
            </a:pPr>
            <a:endParaRPr sz="1200" dirty="0">
              <a:solidFill>
                <a:srgbClr val="0365C0"/>
              </a:solidFill>
            </a:endParaRPr>
          </a:p>
          <a:p>
            <a:pPr marL="342900" marR="114300" indent="-342900">
              <a:spcBef>
                <a:spcPts val="0"/>
              </a:spcBef>
            </a:pPr>
            <a:r>
              <a:rPr lang="en" b="0" i="0" u="none" strike="noStrike" cap="none" dirty="0">
                <a:solidFill>
                  <a:srgbClr val="000000"/>
                </a:solidFill>
                <a:latin typeface="Arial"/>
                <a:ea typeface="Arial"/>
                <a:cs typeface="Arial"/>
                <a:sym typeface="Arial"/>
              </a:rPr>
              <a:t>“[The study] doesn’t prove a cause-and-effect relationship between chocolate and reduced risk of heart disease and stroke.”</a:t>
            </a:r>
            <a:r>
              <a:rPr lang="en-US" b="0" i="0" u="none" strike="noStrike" cap="none" dirty="0">
                <a:solidFill>
                  <a:srgbClr val="000000"/>
                </a:solidFill>
                <a:latin typeface="Arial"/>
                <a:ea typeface="Arial"/>
                <a:cs typeface="Arial"/>
                <a:sym typeface="Arial"/>
              </a:rPr>
              <a:t> </a:t>
            </a:r>
            <a:r>
              <a:rPr lang="en" b="0" i="1" u="none" strike="noStrike" cap="none" dirty="0">
                <a:solidFill>
                  <a:srgbClr val="000000"/>
                </a:solidFill>
                <a:latin typeface="Arial"/>
                <a:ea typeface="Arial"/>
                <a:cs typeface="Arial"/>
                <a:sym typeface="Arial"/>
              </a:rPr>
              <a:t>- </a:t>
            </a:r>
            <a:r>
              <a:rPr lang="en" sz="1400" b="0" i="1" u="none" strike="noStrike" cap="none" dirty="0">
                <a:solidFill>
                  <a:srgbClr val="000000"/>
                </a:solidFill>
                <a:latin typeface="Arial"/>
                <a:ea typeface="Arial"/>
                <a:cs typeface="Arial"/>
                <a:sym typeface="Arial"/>
              </a:rPr>
              <a:t>JoAnn Manson, chief of Preventive Medicine at Brigham and Women’s Hospital, Boston</a:t>
            </a:r>
            <a:endParaRPr sz="1400"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p:txBody>
      </p:sp>
      <p:sp>
        <p:nvSpPr>
          <p:cNvPr id="5" name="Google Shape;116;p26"/>
          <p:cNvSpPr txBox="1">
            <a:spLocks noGrp="1"/>
          </p:cNvSpPr>
          <p:nvPr>
            <p:ph type="title"/>
          </p:nvPr>
        </p:nvSpPr>
        <p:spPr>
          <a:xfrm>
            <a:off x="457199" y="205978"/>
            <a:ext cx="9288379"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sz="3200" dirty="0">
                <a:solidFill>
                  <a:schemeClr val="tx1"/>
                </a:solidFill>
              </a:rPr>
              <a:t>Chocolate and Heart Disease</a:t>
            </a:r>
            <a:r>
              <a:rPr lang="en-US" sz="3200">
                <a:solidFill>
                  <a:schemeClr val="tx1"/>
                </a:solidFill>
              </a:rPr>
              <a:t>: Causation</a:t>
            </a:r>
            <a:endParaRPr sz="3200" dirty="0">
              <a:solidFill>
                <a:schemeClr val="tx1"/>
              </a:solidFill>
            </a:endParaRPr>
          </a:p>
        </p:txBody>
      </p:sp>
    </p:spTree>
    <p:extLst>
      <p:ext uri="{BB962C8B-B14F-4D97-AF65-F5344CB8AC3E}">
        <p14:creationId xmlns:p14="http://schemas.microsoft.com/office/powerpoint/2010/main" val="127460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8"/>
          <p:cNvSpPr txBox="1">
            <a:spLocks noGrp="1"/>
          </p:cNvSpPr>
          <p:nvPr>
            <p:ph type="body" idx="1"/>
          </p:nvPr>
        </p:nvSpPr>
        <p:spPr>
          <a:xfrm>
            <a:off x="457199" y="1100137"/>
            <a:ext cx="8229600" cy="3623100"/>
          </a:xfrm>
          <a:prstGeom prst="rect">
            <a:avLst/>
          </a:prstGeom>
          <a:noFill/>
          <a:ln>
            <a:noFill/>
          </a:ln>
        </p:spPr>
        <p:txBody>
          <a:bodyPr spcFirstLastPara="1" wrap="square" lIns="0" tIns="0" rIns="0" bIns="0" anchor="t" anchorCtr="0">
            <a:noAutofit/>
          </a:bodyPr>
          <a:lstStyle/>
          <a:p>
            <a:pPr marL="0" marR="114300" indent="0">
              <a:spcBef>
                <a:spcPts val="0"/>
              </a:spcBef>
              <a:buNone/>
            </a:pPr>
            <a:r>
              <a:rPr lang="en-US" b="1" dirty="0">
                <a:solidFill>
                  <a:schemeClr val="tx1">
                    <a:lumMod val="50000"/>
                  </a:schemeClr>
                </a:solidFill>
              </a:rPr>
              <a:t>Question 3: </a:t>
            </a:r>
            <a:r>
              <a:rPr lang="en-US" dirty="0">
                <a:solidFill>
                  <a:schemeClr val="tx1">
                    <a:lumMod val="50000"/>
                  </a:schemeClr>
                </a:solidFill>
              </a:rPr>
              <a:t>Is the fact that people ate more chocolate the only possible cause for the observed effect of decreased heart disease risk?</a:t>
            </a:r>
            <a:br>
              <a:rPr lang="en-US" dirty="0">
                <a:solidFill>
                  <a:schemeClr val="tx1">
                    <a:lumMod val="50000"/>
                  </a:schemeClr>
                </a:solidFill>
              </a:rPr>
            </a:br>
            <a:endParaRPr lang="en-US" dirty="0">
              <a:solidFill>
                <a:schemeClr val="tx1">
                  <a:lumMod val="50000"/>
                </a:schemeClr>
              </a:solidFill>
            </a:endParaRPr>
          </a:p>
          <a:p>
            <a:pPr marL="342900" marR="114300" indent="-342900">
              <a:spcBef>
                <a:spcPts val="0"/>
              </a:spcBef>
            </a:pPr>
            <a:r>
              <a:rPr lang="en-US" dirty="0">
                <a:solidFill>
                  <a:schemeClr val="tx1">
                    <a:lumMod val="50000"/>
                  </a:schemeClr>
                </a:solidFill>
              </a:rPr>
              <a:t>For example, suppose the people who ate more chocolate tended to live in European countries with better health care?</a:t>
            </a:r>
            <a:br>
              <a:rPr lang="en-US" dirty="0">
                <a:solidFill>
                  <a:schemeClr val="tx1">
                    <a:lumMod val="50000"/>
                  </a:schemeClr>
                </a:solidFill>
              </a:rPr>
            </a:br>
            <a:endParaRPr lang="en-US" dirty="0">
              <a:solidFill>
                <a:schemeClr val="tx1">
                  <a:lumMod val="50000"/>
                </a:schemeClr>
              </a:solidFill>
            </a:endParaRPr>
          </a:p>
          <a:p>
            <a:pPr marL="342900" marR="114300" indent="-342900">
              <a:spcBef>
                <a:spcPts val="0"/>
              </a:spcBef>
            </a:pPr>
            <a:r>
              <a:rPr lang="en-US" dirty="0">
                <a:solidFill>
                  <a:schemeClr val="tx1">
                    <a:lumMod val="50000"/>
                  </a:schemeClr>
                </a:solidFill>
              </a:rPr>
              <a:t>What if wealthier people eat more chocolate and can also afford better health care? </a:t>
            </a:r>
          </a:p>
          <a:p>
            <a:pPr marL="342900" marR="114300" indent="-342900">
              <a:spcBef>
                <a:spcPts val="0"/>
              </a:spcBef>
            </a:pPr>
            <a:endParaRPr lang="en-US" dirty="0">
              <a:solidFill>
                <a:schemeClr val="tx1"/>
              </a:solidFill>
            </a:endParaRPr>
          </a:p>
          <a:p>
            <a:pPr marL="342900" marR="114300" indent="-342900">
              <a:spcBef>
                <a:spcPts val="0"/>
              </a:spcBef>
            </a:pPr>
            <a:endParaRPr sz="1400" b="0" i="0" u="none" strike="noStrike" cap="none" dirty="0">
              <a:solidFill>
                <a:schemeClr val="tx1"/>
              </a:solidFil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p:txBody>
      </p:sp>
      <p:sp>
        <p:nvSpPr>
          <p:cNvPr id="6" name="Google Shape;116;p26"/>
          <p:cNvSpPr txBox="1">
            <a:spLocks noGrp="1"/>
          </p:cNvSpPr>
          <p:nvPr>
            <p:ph type="title"/>
          </p:nvPr>
        </p:nvSpPr>
        <p:spPr>
          <a:xfrm>
            <a:off x="457199" y="205978"/>
            <a:ext cx="9288379"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sz="3200" dirty="0">
                <a:solidFill>
                  <a:schemeClr val="tx1"/>
                </a:solidFill>
              </a:rPr>
              <a:t>Chocolate and Heart Disease: Alternatives</a:t>
            </a:r>
            <a:endParaRPr sz="3200" dirty="0">
              <a:solidFill>
                <a:schemeClr val="tx1"/>
              </a:solidFill>
            </a:endParaRPr>
          </a:p>
        </p:txBody>
      </p:sp>
    </p:spTree>
    <p:extLst>
      <p:ext uri="{BB962C8B-B14F-4D97-AF65-F5344CB8AC3E}">
        <p14:creationId xmlns:p14="http://schemas.microsoft.com/office/powerpoint/2010/main" val="281569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Proving Cause and Effect</a:t>
            </a:r>
            <a:endParaRPr dirty="0"/>
          </a:p>
        </p:txBody>
      </p:sp>
    </p:spTree>
    <p:extLst>
      <p:ext uri="{BB962C8B-B14F-4D97-AF65-F5344CB8AC3E}">
        <p14:creationId xmlns:p14="http://schemas.microsoft.com/office/powerpoint/2010/main" val="887432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2"/>
          <p:cNvSpPr txBox="1">
            <a:spLocks noGrp="1"/>
          </p:cNvSpPr>
          <p:nvPr>
            <p:ph type="title"/>
          </p:nvPr>
        </p:nvSpPr>
        <p:spPr>
          <a:xfrm>
            <a:off x="1219200" y="2233804"/>
            <a:ext cx="67056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Data Science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675900"/>
          </a:xfrm>
        </p:spPr>
        <p:txBody>
          <a:bodyPr/>
          <a:lstStyle/>
          <a:p>
            <a:r>
              <a:rPr lang="en-US" dirty="0"/>
              <a:t>Broad Street Cholera Outbreak</a:t>
            </a:r>
          </a:p>
        </p:txBody>
      </p:sp>
      <p:sp>
        <p:nvSpPr>
          <p:cNvPr id="3" name="Text Placeholder 2"/>
          <p:cNvSpPr>
            <a:spLocks noGrp="1"/>
          </p:cNvSpPr>
          <p:nvPr>
            <p:ph type="body" idx="1"/>
          </p:nvPr>
        </p:nvSpPr>
        <p:spPr>
          <a:xfrm>
            <a:off x="457200" y="971550"/>
            <a:ext cx="5223164" cy="3623100"/>
          </a:xfrm>
        </p:spPr>
        <p:txBody>
          <a:bodyPr/>
          <a:lstStyle/>
          <a:p>
            <a:r>
              <a:rPr lang="en-US" dirty="0"/>
              <a:t>The Broad Street cholera outbreak was a severe outbreak of cholera that occurred in 1854 near Broad Street in the </a:t>
            </a:r>
            <a:r>
              <a:rPr lang="en-US" dirty="0" err="1"/>
              <a:t>Soho</a:t>
            </a:r>
            <a:r>
              <a:rPr lang="en-US" dirty="0"/>
              <a:t> district of London, England.</a:t>
            </a:r>
          </a:p>
          <a:p>
            <a:r>
              <a:rPr lang="en-US" dirty="0"/>
              <a:t>This outbreak killed 616 people.</a:t>
            </a:r>
          </a:p>
        </p:txBody>
      </p:sp>
      <p:pic>
        <p:nvPicPr>
          <p:cNvPr id="1028" name="Picture 4" descr="https://madisonleighrose.files.wordpress.com/2012/08/300px-cholera_bacteria_sem.jpg?w=7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1205346"/>
            <a:ext cx="2857500"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23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686800" cy="675900"/>
          </a:xfrm>
        </p:spPr>
        <p:txBody>
          <a:bodyPr/>
          <a:lstStyle/>
          <a:p>
            <a:r>
              <a:rPr lang="en-US" dirty="0"/>
              <a:t>Two Theories of Cholera</a:t>
            </a:r>
          </a:p>
        </p:txBody>
      </p:sp>
      <p:sp>
        <p:nvSpPr>
          <p:cNvPr id="3" name="Text Placeholder 2"/>
          <p:cNvSpPr>
            <a:spLocks noGrp="1"/>
          </p:cNvSpPr>
          <p:nvPr>
            <p:ph type="body" idx="1"/>
          </p:nvPr>
        </p:nvSpPr>
        <p:spPr/>
        <p:txBody>
          <a:bodyPr/>
          <a:lstStyle/>
          <a:p>
            <a:r>
              <a:rPr lang="en-US" b="1" dirty="0"/>
              <a:t>Miasma theory: </a:t>
            </a:r>
            <a:r>
              <a:rPr lang="en-US" dirty="0"/>
              <a:t>cholera was caused by </a:t>
            </a:r>
            <a:r>
              <a:rPr lang="en-US" b="1" dirty="0"/>
              <a:t>particles in the air</a:t>
            </a:r>
            <a:r>
              <a:rPr lang="en-US" dirty="0"/>
              <a:t>, or "</a:t>
            </a:r>
            <a:r>
              <a:rPr lang="en-US" dirty="0" err="1"/>
              <a:t>miasmata</a:t>
            </a:r>
            <a:r>
              <a:rPr lang="en-US" dirty="0"/>
              <a:t>", which arose from decomposing matter or other dirty organic sources. </a:t>
            </a:r>
            <a:br>
              <a:rPr lang="en-US" dirty="0"/>
            </a:br>
            <a:endParaRPr lang="en-US" b="1" dirty="0"/>
          </a:p>
          <a:p>
            <a:r>
              <a:rPr lang="en-US" b="1" dirty="0"/>
              <a:t>Germ theory: </a:t>
            </a:r>
            <a:r>
              <a:rPr lang="en-US" dirty="0"/>
              <a:t>the principal cause of cholera was a germ cell that had not yet been identified, but was </a:t>
            </a:r>
            <a:r>
              <a:rPr lang="en-US" b="1" dirty="0"/>
              <a:t>transmitted through food or drink</a:t>
            </a:r>
            <a:r>
              <a:rPr lang="en-US" dirty="0"/>
              <a:t>.</a:t>
            </a:r>
            <a:endParaRPr lang="en-US" b="1" dirty="0"/>
          </a:p>
          <a:p>
            <a:endParaRPr lang="en-US" dirty="0"/>
          </a:p>
        </p:txBody>
      </p:sp>
    </p:spTree>
    <p:extLst>
      <p:ext uri="{BB962C8B-B14F-4D97-AF65-F5344CB8AC3E}">
        <p14:creationId xmlns:p14="http://schemas.microsoft.com/office/powerpoint/2010/main" val="87024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30"/>
          <p:cNvPicPr preferRelativeResize="0"/>
          <p:nvPr/>
        </p:nvPicPr>
        <p:blipFill rotWithShape="1">
          <a:blip r:embed="rId3">
            <a:alphaModFix/>
          </a:blip>
          <a:srcRect/>
          <a:stretch/>
        </p:blipFill>
        <p:spPr>
          <a:xfrm>
            <a:off x="2409745" y="881875"/>
            <a:ext cx="4324500" cy="3827100"/>
          </a:xfrm>
          <a:prstGeom prst="rect">
            <a:avLst/>
          </a:prstGeom>
          <a:noFill/>
          <a:ln>
            <a:noFill/>
          </a:ln>
        </p:spPr>
      </p:pic>
      <p:sp>
        <p:nvSpPr>
          <p:cNvPr id="140" name="Google Shape;140;p3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John Snow, 1813-1858</a:t>
            </a:r>
            <a:endParaRPr/>
          </a:p>
        </p:txBody>
      </p:sp>
    </p:spTree>
    <p:extLst>
      <p:ext uri="{BB962C8B-B14F-4D97-AF65-F5344CB8AC3E}">
        <p14:creationId xmlns:p14="http://schemas.microsoft.com/office/powerpoint/2010/main" val="32229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31"/>
          <p:cNvPicPr preferRelativeResize="0"/>
          <p:nvPr/>
        </p:nvPicPr>
        <p:blipFill rotWithShape="1">
          <a:blip r:embed="rId3">
            <a:alphaModFix/>
          </a:blip>
          <a:srcRect l="-102" t="1221" r="494" b="24793"/>
          <a:stretch/>
        </p:blipFill>
        <p:spPr>
          <a:xfrm>
            <a:off x="1028700" y="0"/>
            <a:ext cx="7815263" cy="5143500"/>
          </a:xfrm>
          <a:prstGeom prst="rect">
            <a:avLst/>
          </a:prstGeom>
          <a:noFill/>
          <a:ln>
            <a:noFill/>
          </a:ln>
        </p:spPr>
      </p:pic>
      <p:sp>
        <p:nvSpPr>
          <p:cNvPr id="2" name="Oval 1"/>
          <p:cNvSpPr/>
          <p:nvPr/>
        </p:nvSpPr>
        <p:spPr>
          <a:xfrm>
            <a:off x="4547284" y="2166189"/>
            <a:ext cx="283464" cy="283464"/>
          </a:xfrm>
          <a:prstGeom prst="ellipse">
            <a:avLst/>
          </a:prstGeom>
          <a:solidFill>
            <a:schemeClr val="accent2">
              <a:alpha val="59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5071344" y="4491157"/>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905060" y="3764554"/>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262268" y="1510999"/>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300493" y="4774621"/>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205116" y="177499"/>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429705" y="3489615"/>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045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33"/>
          <p:cNvPicPr preferRelativeResize="0"/>
          <p:nvPr/>
        </p:nvPicPr>
        <p:blipFill rotWithShape="1">
          <a:blip r:embed="rId3">
            <a:alphaModFix/>
          </a:blip>
          <a:srcRect/>
          <a:stretch/>
        </p:blipFill>
        <p:spPr>
          <a:xfrm>
            <a:off x="514350" y="0"/>
            <a:ext cx="8115300" cy="5161297"/>
          </a:xfrm>
          <a:prstGeom prst="rect">
            <a:avLst/>
          </a:prstGeom>
          <a:noFill/>
          <a:ln>
            <a:noFill/>
          </a:ln>
        </p:spPr>
      </p:pic>
    </p:spTree>
    <p:extLst>
      <p:ext uri="{BB962C8B-B14F-4D97-AF65-F5344CB8AC3E}">
        <p14:creationId xmlns:p14="http://schemas.microsoft.com/office/powerpoint/2010/main" val="1308077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34"/>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388312" y="42864"/>
            <a:ext cx="8441363" cy="4985811"/>
          </a:xfrm>
          <a:prstGeom prst="rect">
            <a:avLst/>
          </a:prstGeom>
          <a:noFill/>
          <a:ln>
            <a:noFill/>
          </a:ln>
        </p:spPr>
      </p:pic>
    </p:spTree>
    <p:extLst>
      <p:ext uri="{BB962C8B-B14F-4D97-AF65-F5344CB8AC3E}">
        <p14:creationId xmlns:p14="http://schemas.microsoft.com/office/powerpoint/2010/main" val="2989778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Google Shape;166;p3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Comparison</a:t>
            </a:r>
            <a:endParaRPr dirty="0"/>
          </a:p>
        </p:txBody>
      </p:sp>
      <p:sp>
        <p:nvSpPr>
          <p:cNvPr id="165" name="Google Shape;165;p35"/>
          <p:cNvSpPr txBox="1">
            <a:spLocks noGrp="1"/>
          </p:cNvSpPr>
          <p:nvPr>
            <p:ph type="body" idx="1"/>
          </p:nvPr>
        </p:nvSpPr>
        <p:spPr>
          <a:xfrm>
            <a:off x="457200" y="1601250"/>
            <a:ext cx="8229600" cy="1941000"/>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US" b="1" dirty="0" err="1">
                <a:solidFill>
                  <a:schemeClr val="tx1"/>
                </a:solidFill>
                <a:latin typeface="+mj-lt"/>
              </a:rPr>
              <a:t>Tr</a:t>
            </a:r>
            <a:r>
              <a:rPr lang="en" b="1" i="0" u="none" strike="noStrike" cap="none" dirty="0" err="1">
                <a:solidFill>
                  <a:schemeClr val="tx1"/>
                </a:solidFill>
                <a:latin typeface="+mj-lt"/>
                <a:sym typeface="Arial"/>
              </a:rPr>
              <a:t>eatment</a:t>
            </a:r>
            <a:r>
              <a:rPr lang="en" b="1" i="0" u="none" strike="noStrike" cap="none" dirty="0">
                <a:solidFill>
                  <a:schemeClr val="tx1"/>
                </a:solidFill>
                <a:latin typeface="+mj-lt"/>
                <a:sym typeface="Arial"/>
              </a:rPr>
              <a:t> </a:t>
            </a:r>
            <a:r>
              <a:rPr lang="en" b="1" i="0" u="none" strike="noStrike" cap="none" dirty="0">
                <a:solidFill>
                  <a:schemeClr val="tx1"/>
                </a:solidFill>
                <a:latin typeface="Arial"/>
                <a:ea typeface="Arial"/>
                <a:cs typeface="Arial"/>
                <a:sym typeface="Arial"/>
              </a:rPr>
              <a:t>group</a:t>
            </a:r>
            <a:r>
              <a:rPr lang="en-US" b="1" i="0" u="none" strike="noStrike" cap="none" dirty="0">
                <a:solidFill>
                  <a:schemeClr val="tx1"/>
                </a:solidFill>
                <a:latin typeface="Arial"/>
                <a:ea typeface="Arial"/>
                <a:cs typeface="Arial"/>
                <a:sym typeface="Arial"/>
              </a:rPr>
              <a:t>: </a:t>
            </a:r>
            <a:r>
              <a:rPr lang="en-US" dirty="0">
                <a:solidFill>
                  <a:schemeClr val="tx1"/>
                </a:solidFill>
              </a:rPr>
              <a:t>D</a:t>
            </a:r>
            <a:r>
              <a:rPr lang="en" dirty="0">
                <a:solidFill>
                  <a:schemeClr val="tx1"/>
                </a:solidFill>
              </a:rPr>
              <a:t>o</a:t>
            </a:r>
            <a:r>
              <a:rPr lang="en-US" dirty="0">
                <a:solidFill>
                  <a:schemeClr val="tx1"/>
                </a:solidFill>
              </a:rPr>
              <a:t> </a:t>
            </a:r>
            <a:r>
              <a:rPr lang="en" dirty="0">
                <a:solidFill>
                  <a:schemeClr val="tx1"/>
                </a:solidFill>
              </a:rPr>
              <a:t>receive the treatment</a:t>
            </a:r>
            <a:endParaRPr b="1" i="0" u="none" strike="noStrike" cap="none" dirty="0">
              <a:solidFill>
                <a:schemeClr val="tx1"/>
              </a:solidFill>
              <a:latin typeface="Arial"/>
              <a:ea typeface="Arial"/>
              <a:cs typeface="Arial"/>
              <a:sym typeface="Arial"/>
            </a:endParaRPr>
          </a:p>
          <a:p>
            <a:pPr marL="0" marR="114300" lvl="0" indent="0" algn="l" rtl="0">
              <a:spcBef>
                <a:spcPts val="0"/>
              </a:spcBef>
              <a:spcAft>
                <a:spcPts val="0"/>
              </a:spcAft>
              <a:buNone/>
            </a:pPr>
            <a:endParaRPr b="0" i="0" u="none" strike="noStrike" cap="none" dirty="0">
              <a:solidFill>
                <a:schemeClr val="tx1"/>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rPr>
              <a:t>C</a:t>
            </a:r>
            <a:r>
              <a:rPr lang="en" b="1" i="0" u="none" strike="noStrike" cap="none" dirty="0" err="1">
                <a:solidFill>
                  <a:schemeClr val="tx1"/>
                </a:solidFill>
                <a:latin typeface="Arial"/>
                <a:ea typeface="Arial"/>
                <a:cs typeface="Arial"/>
                <a:sym typeface="Arial"/>
              </a:rPr>
              <a:t>ontrol</a:t>
            </a:r>
            <a:r>
              <a:rPr lang="en" b="1" i="0" u="none" strike="noStrike" cap="none" dirty="0">
                <a:solidFill>
                  <a:schemeClr val="tx1"/>
                </a:solidFill>
                <a:latin typeface="Arial"/>
                <a:ea typeface="Arial"/>
                <a:cs typeface="Arial"/>
                <a:sym typeface="Arial"/>
              </a:rPr>
              <a:t> group</a:t>
            </a:r>
            <a:r>
              <a:rPr lang="en-US" b="1" dirty="0">
                <a:solidFill>
                  <a:schemeClr val="tx1"/>
                </a:solidFill>
              </a:rPr>
              <a:t>: </a:t>
            </a:r>
            <a:r>
              <a:rPr lang="en-US" b="0" i="0" u="none" strike="noStrike" cap="none" dirty="0">
                <a:solidFill>
                  <a:schemeClr val="tx1"/>
                </a:solidFill>
                <a:sym typeface="Arial"/>
              </a:rPr>
              <a:t>D</a:t>
            </a:r>
            <a:r>
              <a:rPr lang="en" b="0" i="0" u="none" strike="noStrike" cap="none" dirty="0">
                <a:solidFill>
                  <a:schemeClr val="tx1"/>
                </a:solidFill>
                <a:sym typeface="Arial"/>
              </a:rPr>
              <a:t>o not receive the treatment</a:t>
            </a:r>
            <a:endParaRPr dirty="0">
              <a:solidFill>
                <a:schemeClr val="tx1"/>
              </a:solidFill>
            </a:endParaRPr>
          </a:p>
        </p:txBody>
      </p:sp>
    </p:spTree>
    <p:extLst>
      <p:ext uri="{BB962C8B-B14F-4D97-AF65-F5344CB8AC3E}">
        <p14:creationId xmlns:p14="http://schemas.microsoft.com/office/powerpoint/2010/main" val="4124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36"/>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Snow’s “Grand Experiment”</a:t>
            </a:r>
            <a:endParaRPr/>
          </a:p>
        </p:txBody>
      </p:sp>
      <p:sp>
        <p:nvSpPr>
          <p:cNvPr id="171" name="Google Shape;171;p36"/>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r>
              <a:rPr lang="en" b="0" i="0" u="none" strike="noStrike" cap="none" dirty="0">
                <a:solidFill>
                  <a:srgbClr val="4B4B4B"/>
                </a:solidFill>
                <a:latin typeface="Arial"/>
                <a:ea typeface="Arial"/>
                <a:cs typeface="Arial"/>
                <a:sym typeface="Arial"/>
              </a:rPr>
              <a:t>“… there is no difference whatever in the houses or the people receiving the supply of the two Water Companies, or in any of the physical conditions with which they are surrounded …”</a:t>
            </a:r>
            <a:endParaRPr lang="en-US" dirty="0">
              <a:solidFill>
                <a:srgbClr val="4B4B4B"/>
              </a:solidFill>
            </a:endParaRPr>
          </a:p>
          <a:p>
            <a:pPr marL="0" marR="114300" lvl="0" indent="0" algn="l" rtl="0">
              <a:spcBef>
                <a:spcPts val="0"/>
              </a:spcBef>
              <a:spcAft>
                <a:spcPts val="0"/>
              </a:spcAft>
              <a:buNone/>
            </a:pPr>
            <a:endParaRPr b="0" i="0" u="none" strike="noStrike" cap="none" dirty="0">
              <a:solidFill>
                <a:srgbClr val="4B4B4B"/>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 b="0" i="0" u="none" strike="noStrike" cap="none" dirty="0">
                <a:solidFill>
                  <a:schemeClr val="tx1"/>
                </a:solidFill>
                <a:latin typeface="Arial"/>
                <a:ea typeface="Arial"/>
                <a:cs typeface="Arial"/>
                <a:sym typeface="Arial"/>
              </a:rPr>
              <a:t>The two groups were </a:t>
            </a:r>
            <a:r>
              <a:rPr lang="en" b="0" i="1" u="none" strike="noStrike" cap="none" dirty="0">
                <a:solidFill>
                  <a:schemeClr val="accent2">
                    <a:lumMod val="50000"/>
                  </a:schemeClr>
                </a:solidFill>
                <a:latin typeface="Arial"/>
                <a:ea typeface="Arial"/>
                <a:cs typeface="Arial"/>
                <a:sym typeface="Arial"/>
              </a:rPr>
              <a:t>similar except </a:t>
            </a:r>
            <a:r>
              <a:rPr lang="en" b="0" i="1" u="none" strike="noStrike" cap="none" dirty="0">
                <a:solidFill>
                  <a:schemeClr val="tx1"/>
                </a:solidFill>
                <a:latin typeface="Arial"/>
                <a:ea typeface="Arial"/>
                <a:cs typeface="Arial"/>
                <a:sym typeface="Arial"/>
              </a:rPr>
              <a:t>for the treatment</a:t>
            </a:r>
            <a:r>
              <a:rPr lang="en" b="0" i="0" u="none" strike="noStrike" cap="none" dirty="0">
                <a:solidFill>
                  <a:schemeClr val="tx1"/>
                </a:solidFill>
                <a:sym typeface="Arial"/>
              </a:rPr>
              <a:t>.</a:t>
            </a:r>
            <a:endParaRPr dirty="0">
              <a:solidFill>
                <a:schemeClr val="tx1"/>
              </a:solidFill>
            </a:endParaRPr>
          </a:p>
        </p:txBody>
      </p:sp>
    </p:spTree>
    <p:extLst>
      <p:ext uri="{BB962C8B-B14F-4D97-AF65-F5344CB8AC3E}">
        <p14:creationId xmlns:p14="http://schemas.microsoft.com/office/powerpoint/2010/main" val="393291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graphicFrame>
        <p:nvGraphicFramePr>
          <p:cNvPr id="177" name="Google Shape;177;p37"/>
          <p:cNvGraphicFramePr/>
          <p:nvPr>
            <p:extLst>
              <p:ext uri="{D42A27DB-BD31-4B8C-83A1-F6EECF244321}">
                <p14:modId xmlns:p14="http://schemas.microsoft.com/office/powerpoint/2010/main" val="1416869666"/>
              </p:ext>
            </p:extLst>
          </p:nvPr>
        </p:nvGraphicFramePr>
        <p:xfrm>
          <a:off x="891539" y="1615921"/>
          <a:ext cx="7340800" cy="2839500"/>
        </p:xfrm>
        <a:graphic>
          <a:graphicData uri="http://schemas.openxmlformats.org/drawingml/2006/table">
            <a:tbl>
              <a:tblPr firstRow="1" firstCol="1">
                <a:noFill/>
              </a:tblPr>
              <a:tblGrid>
                <a:gridCol w="1835200">
                  <a:extLst>
                    <a:ext uri="{9D8B030D-6E8A-4147-A177-3AD203B41FA5}">
                      <a16:colId xmlns:a16="http://schemas.microsoft.com/office/drawing/2014/main" val="20000"/>
                    </a:ext>
                  </a:extLst>
                </a:gridCol>
                <a:gridCol w="1835200">
                  <a:extLst>
                    <a:ext uri="{9D8B030D-6E8A-4147-A177-3AD203B41FA5}">
                      <a16:colId xmlns:a16="http://schemas.microsoft.com/office/drawing/2014/main" val="20001"/>
                    </a:ext>
                  </a:extLst>
                </a:gridCol>
                <a:gridCol w="1835200">
                  <a:extLst>
                    <a:ext uri="{9D8B030D-6E8A-4147-A177-3AD203B41FA5}">
                      <a16:colId xmlns:a16="http://schemas.microsoft.com/office/drawing/2014/main" val="20002"/>
                    </a:ext>
                  </a:extLst>
                </a:gridCol>
                <a:gridCol w="1835200">
                  <a:extLst>
                    <a:ext uri="{9D8B030D-6E8A-4147-A177-3AD203B41FA5}">
                      <a16:colId xmlns:a16="http://schemas.microsoft.com/office/drawing/2014/main" val="20003"/>
                    </a:ext>
                  </a:extLst>
                </a:gridCol>
              </a:tblGrid>
              <a:tr h="709875">
                <a:tc>
                  <a:txBody>
                    <a:bodyPr/>
                    <a:lstStyle/>
                    <a:p>
                      <a:pPr marL="38100" marR="38100" lvl="0" indent="0" algn="l" rtl="0">
                        <a:spcBef>
                          <a:spcPts val="0"/>
                        </a:spcBef>
                        <a:spcAft>
                          <a:spcPts val="0"/>
                        </a:spcAft>
                        <a:buNone/>
                      </a:pPr>
                      <a:r>
                        <a:rPr lang="en" sz="1200" b="1" u="none" strike="noStrike" cap="none"/>
                        <a:t>Supply Area</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Number of houses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Cholera deaths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Deaths per 10,000 houses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709875">
                <a:tc>
                  <a:txBody>
                    <a:bodyPr/>
                    <a:lstStyle/>
                    <a:p>
                      <a:pPr marL="38100" marR="38100" lvl="0" indent="0" algn="l" rtl="0">
                        <a:spcBef>
                          <a:spcPts val="0"/>
                        </a:spcBef>
                        <a:spcAft>
                          <a:spcPts val="0"/>
                        </a:spcAft>
                        <a:buNone/>
                      </a:pPr>
                      <a:r>
                        <a:rPr lang="en" sz="1200" u="none" strike="noStrike" cap="none"/>
                        <a:t>S&amp;V</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40,046</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1,263</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315</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09875">
                <a:tc>
                  <a:txBody>
                    <a:bodyPr/>
                    <a:lstStyle/>
                    <a:p>
                      <a:pPr marL="38100" marR="38100" lvl="0" indent="0" algn="l" rtl="0">
                        <a:spcBef>
                          <a:spcPts val="0"/>
                        </a:spcBef>
                        <a:spcAft>
                          <a:spcPts val="0"/>
                        </a:spcAft>
                        <a:buNone/>
                      </a:pPr>
                      <a:r>
                        <a:rPr lang="en" sz="1200" u="none" strike="noStrike" cap="none"/>
                        <a:t>Lambeth</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26,107</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98</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37</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09875">
                <a:tc>
                  <a:txBody>
                    <a:bodyPr/>
                    <a:lstStyle/>
                    <a:p>
                      <a:pPr marL="38100" marR="38100" lvl="0" indent="0" algn="l" rtl="0">
                        <a:spcBef>
                          <a:spcPts val="0"/>
                        </a:spcBef>
                        <a:spcAft>
                          <a:spcPts val="0"/>
                        </a:spcAft>
                        <a:buNone/>
                      </a:pPr>
                      <a:r>
                        <a:rPr lang="en" sz="1200" u="none" strike="noStrike" cap="none"/>
                        <a:t>Rest of London</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256,423</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1,422</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59</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78" name="Google Shape;178;p3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Snow’s table</a:t>
            </a:r>
            <a:endParaRPr/>
          </a:p>
        </p:txBody>
      </p:sp>
      <p:sp>
        <p:nvSpPr>
          <p:cNvPr id="2" name="Rectangle 1"/>
          <p:cNvSpPr/>
          <p:nvPr/>
        </p:nvSpPr>
        <p:spPr>
          <a:xfrm>
            <a:off x="742950" y="3757618"/>
            <a:ext cx="7672388" cy="828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17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8"/>
          <p:cNvSpPr txBox="1">
            <a:spLocks noGrp="1"/>
          </p:cNvSpPr>
          <p:nvPr>
            <p:ph type="title"/>
          </p:nvPr>
        </p:nvSpPr>
        <p:spPr>
          <a:xfrm>
            <a:off x="457200" y="250478"/>
            <a:ext cx="67056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Key to establishing causality</a:t>
            </a:r>
            <a:endParaRPr/>
          </a:p>
        </p:txBody>
      </p:sp>
      <p:sp>
        <p:nvSpPr>
          <p:cNvPr id="183" name="Google Shape;183;p38"/>
          <p:cNvSpPr txBox="1">
            <a:spLocks noGrp="1"/>
          </p:cNvSpPr>
          <p:nvPr>
            <p:ph type="body" idx="1"/>
          </p:nvPr>
        </p:nvSpPr>
        <p:spPr>
          <a:xfrm>
            <a:off x="457200" y="1235663"/>
            <a:ext cx="8229600" cy="1500600"/>
          </a:xfrm>
          <a:prstGeom prst="rect">
            <a:avLst/>
          </a:prstGeom>
        </p:spPr>
        <p:txBody>
          <a:bodyPr spcFirstLastPara="1" wrap="square" lIns="91425" tIns="91425" rIns="91425" bIns="91425" anchor="t" anchorCtr="0">
            <a:noAutofit/>
          </a:bodyPr>
          <a:lstStyle/>
          <a:p>
            <a:pPr marL="0" lvl="0" indent="0">
              <a:spcBef>
                <a:spcPts val="480"/>
              </a:spcBef>
              <a:spcAft>
                <a:spcPts val="0"/>
              </a:spcAft>
              <a:buNone/>
            </a:pPr>
            <a:r>
              <a:rPr lang="en" dirty="0"/>
              <a:t>If the treatment and control groups are </a:t>
            </a:r>
            <a:r>
              <a:rPr lang="en" i="1" dirty="0">
                <a:solidFill>
                  <a:schemeClr val="accent2">
                    <a:lumMod val="50000"/>
                  </a:schemeClr>
                </a:solidFill>
              </a:rPr>
              <a:t>similar apart from the treatment</a:t>
            </a:r>
            <a:r>
              <a:rPr lang="en" i="1" dirty="0">
                <a:solidFill>
                  <a:srgbClr val="003262"/>
                </a:solidFill>
              </a:rPr>
              <a:t>,</a:t>
            </a:r>
            <a:r>
              <a:rPr lang="en" dirty="0"/>
              <a:t> then differences between the outcomes in the two groups can be ascribed to the treatment.</a:t>
            </a:r>
            <a:endParaRPr dirty="0"/>
          </a:p>
        </p:txBody>
      </p:sp>
    </p:spTree>
    <p:extLst>
      <p:ext uri="{BB962C8B-B14F-4D97-AF65-F5344CB8AC3E}">
        <p14:creationId xmlns:p14="http://schemas.microsoft.com/office/powerpoint/2010/main" val="3203643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3"/>
          <p:cNvSpPr txBox="1">
            <a:spLocks noGrp="1"/>
          </p:cNvSpPr>
          <p:nvPr>
            <p:ph type="body" idx="1"/>
          </p:nvPr>
        </p:nvSpPr>
        <p:spPr>
          <a:xfrm>
            <a:off x="457200" y="971550"/>
            <a:ext cx="8229600" cy="4052700"/>
          </a:xfrm>
          <a:prstGeom prst="rect">
            <a:avLst/>
          </a:prstGeom>
        </p:spPr>
        <p:txBody>
          <a:bodyPr spcFirstLastPara="1" wrap="square" lIns="91425" tIns="91425" rIns="91425" bIns="91425" anchor="t" anchorCtr="0">
            <a:noAutofit/>
          </a:bodyPr>
          <a:lstStyle/>
          <a:p>
            <a:pPr marL="0" lvl="0" indent="0" rtl="0">
              <a:spcBef>
                <a:spcPts val="480"/>
              </a:spcBef>
              <a:spcAft>
                <a:spcPts val="0"/>
              </a:spcAft>
              <a:buNone/>
            </a:pPr>
            <a:r>
              <a:rPr lang="en" sz="2200"/>
              <a:t>Drawing useful conclusions from data using computation</a:t>
            </a:r>
            <a:endParaRPr sz="2200"/>
          </a:p>
          <a:p>
            <a:pPr marL="457200" lvl="0" indent="-368300" rtl="0">
              <a:spcBef>
                <a:spcPts val="480"/>
              </a:spcBef>
              <a:spcAft>
                <a:spcPts val="0"/>
              </a:spcAft>
              <a:buSzPts val="2200"/>
              <a:buChar char="●"/>
            </a:pPr>
            <a:r>
              <a:rPr lang="en" sz="2200" b="1"/>
              <a:t>Exploration</a:t>
            </a:r>
            <a:endParaRPr sz="2200" b="1"/>
          </a:p>
          <a:p>
            <a:pPr marL="914400" lvl="1" indent="-368300" rtl="0">
              <a:spcBef>
                <a:spcPts val="0"/>
              </a:spcBef>
              <a:spcAft>
                <a:spcPts val="0"/>
              </a:spcAft>
              <a:buSzPts val="2200"/>
              <a:buChar char="○"/>
            </a:pPr>
            <a:r>
              <a:rPr lang="en" sz="2200"/>
              <a:t>Identifying patterns in information</a:t>
            </a:r>
            <a:endParaRPr sz="2200"/>
          </a:p>
          <a:p>
            <a:pPr marL="914400" lvl="1" indent="-368300" rtl="0">
              <a:spcBef>
                <a:spcPts val="0"/>
              </a:spcBef>
              <a:spcAft>
                <a:spcPts val="0"/>
              </a:spcAft>
              <a:buSzPts val="2200"/>
              <a:buChar char="○"/>
            </a:pPr>
            <a:r>
              <a:rPr lang="en" sz="2200"/>
              <a:t>Uses visualizations</a:t>
            </a:r>
            <a:endParaRPr sz="2200"/>
          </a:p>
          <a:p>
            <a:pPr marL="457200" lvl="0" indent="-368300" rtl="0">
              <a:spcBef>
                <a:spcPts val="0"/>
              </a:spcBef>
              <a:spcAft>
                <a:spcPts val="0"/>
              </a:spcAft>
              <a:buSzPts val="2200"/>
              <a:buChar char="●"/>
            </a:pPr>
            <a:r>
              <a:rPr lang="en" sz="2200" b="1"/>
              <a:t>Inference</a:t>
            </a:r>
            <a:endParaRPr sz="2200" b="1"/>
          </a:p>
          <a:p>
            <a:pPr marL="914400" lvl="1" indent="-368300" rtl="0">
              <a:spcBef>
                <a:spcPts val="0"/>
              </a:spcBef>
              <a:spcAft>
                <a:spcPts val="0"/>
              </a:spcAft>
              <a:buSzPts val="2200"/>
              <a:buChar char="○"/>
            </a:pPr>
            <a:r>
              <a:rPr lang="en" sz="2200"/>
              <a:t>Quantifying whether those patterns are reliable</a:t>
            </a:r>
            <a:endParaRPr sz="2200"/>
          </a:p>
          <a:p>
            <a:pPr marL="914400" lvl="1" indent="-368300" rtl="0">
              <a:spcBef>
                <a:spcPts val="0"/>
              </a:spcBef>
              <a:spcAft>
                <a:spcPts val="0"/>
              </a:spcAft>
              <a:buSzPts val="2200"/>
              <a:buChar char="○"/>
            </a:pPr>
            <a:r>
              <a:rPr lang="en" sz="2200"/>
              <a:t>Uses randomization</a:t>
            </a:r>
            <a:endParaRPr sz="2200"/>
          </a:p>
          <a:p>
            <a:pPr marL="457200" lvl="0" indent="-368300" rtl="0">
              <a:spcBef>
                <a:spcPts val="0"/>
              </a:spcBef>
              <a:spcAft>
                <a:spcPts val="0"/>
              </a:spcAft>
              <a:buSzPts val="2200"/>
              <a:buChar char="●"/>
            </a:pPr>
            <a:r>
              <a:rPr lang="en" sz="2200" b="1"/>
              <a:t>Prediction</a:t>
            </a:r>
            <a:endParaRPr sz="2200" b="1"/>
          </a:p>
          <a:p>
            <a:pPr marL="914400" lvl="1" indent="-368300" rtl="0">
              <a:spcBef>
                <a:spcPts val="0"/>
              </a:spcBef>
              <a:spcAft>
                <a:spcPts val="0"/>
              </a:spcAft>
              <a:buSzPts val="2200"/>
              <a:buChar char="○"/>
            </a:pPr>
            <a:r>
              <a:rPr lang="en" sz="2200"/>
              <a:t>Making informed guesses</a:t>
            </a:r>
            <a:endParaRPr sz="2200"/>
          </a:p>
          <a:p>
            <a:pPr marL="914400" lvl="1" indent="-368300" rtl="0">
              <a:spcBef>
                <a:spcPts val="0"/>
              </a:spcBef>
              <a:spcAft>
                <a:spcPts val="0"/>
              </a:spcAft>
              <a:buSzPts val="2200"/>
              <a:buChar char="○"/>
            </a:pPr>
            <a:r>
              <a:rPr lang="en" sz="2200"/>
              <a:t>Uses machine learning</a:t>
            </a:r>
            <a:endParaRPr sz="2200"/>
          </a:p>
        </p:txBody>
      </p:sp>
      <p:sp>
        <p:nvSpPr>
          <p:cNvPr id="111" name="Google Shape;111;p23"/>
          <p:cNvSpPr txBox="1">
            <a:spLocks noGrp="1"/>
          </p:cNvSpPr>
          <p:nvPr>
            <p:ph type="title"/>
          </p:nvPr>
        </p:nvSpPr>
        <p:spPr>
          <a:xfrm>
            <a:off x="457200" y="205978"/>
            <a:ext cx="67056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What is Data Science?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9"/>
          <p:cNvSpPr txBox="1">
            <a:spLocks noGrp="1"/>
          </p:cNvSpPr>
          <p:nvPr>
            <p:ph type="title"/>
          </p:nvPr>
        </p:nvSpPr>
        <p:spPr>
          <a:xfrm>
            <a:off x="457200" y="205975"/>
            <a:ext cx="81789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Confounding</a:t>
            </a:r>
            <a:endParaRPr dirty="0"/>
          </a:p>
        </p:txBody>
      </p:sp>
      <p:sp>
        <p:nvSpPr>
          <p:cNvPr id="190" name="Google Shape;190;p39"/>
          <p:cNvSpPr txBox="1">
            <a:spLocks noGrp="1"/>
          </p:cNvSpPr>
          <p:nvPr>
            <p:ph type="body" idx="1"/>
          </p:nvPr>
        </p:nvSpPr>
        <p:spPr>
          <a:prstGeom prst="rect">
            <a:avLst/>
          </a:prstGeom>
        </p:spPr>
        <p:txBody>
          <a:bodyPr spcFirstLastPara="1" wrap="square" lIns="91425" tIns="91425" rIns="91425" bIns="91425" anchor="t" anchorCtr="0">
            <a:noAutofit/>
          </a:bodyPr>
          <a:lstStyle/>
          <a:p>
            <a:pPr marL="342900" marR="114300" indent="-342900">
              <a:lnSpc>
                <a:spcPct val="90000"/>
              </a:lnSpc>
              <a:spcBef>
                <a:spcPts val="0"/>
              </a:spcBef>
            </a:pPr>
            <a:r>
              <a:rPr lang="en" dirty="0">
                <a:solidFill>
                  <a:srgbClr val="000000"/>
                </a:solidFill>
              </a:rPr>
              <a:t>If the treatment and control groups have </a:t>
            </a:r>
            <a:r>
              <a:rPr lang="en" dirty="0">
                <a:solidFill>
                  <a:schemeClr val="accent2">
                    <a:lumMod val="50000"/>
                  </a:schemeClr>
                </a:solidFill>
              </a:rPr>
              <a:t>systematic differences other than the treatment,</a:t>
            </a:r>
            <a:r>
              <a:rPr lang="en" dirty="0">
                <a:solidFill>
                  <a:srgbClr val="000000"/>
                </a:solidFill>
              </a:rPr>
              <a:t> then it might be difficult to identify causality. </a:t>
            </a:r>
            <a:br>
              <a:rPr lang="en-US" dirty="0">
                <a:solidFill>
                  <a:srgbClr val="007DD6"/>
                </a:solidFill>
              </a:rPr>
            </a:br>
            <a:endParaRPr dirty="0">
              <a:solidFill>
                <a:srgbClr val="007DD6"/>
              </a:solidFill>
            </a:endParaRPr>
          </a:p>
          <a:p>
            <a:pPr marL="342900" marR="114300" indent="-342900">
              <a:lnSpc>
                <a:spcPct val="90000"/>
              </a:lnSpc>
              <a:spcBef>
                <a:spcPts val="0"/>
              </a:spcBef>
            </a:pPr>
            <a:r>
              <a:rPr lang="en" dirty="0">
                <a:solidFill>
                  <a:srgbClr val="000000"/>
                </a:solidFill>
              </a:rPr>
              <a:t>Such differences are often present in </a:t>
            </a:r>
            <a:r>
              <a:rPr lang="en" b="1" dirty="0">
                <a:solidFill>
                  <a:schemeClr val="accent2">
                    <a:lumMod val="50000"/>
                  </a:schemeClr>
                </a:solidFill>
              </a:rPr>
              <a:t>observational studies</a:t>
            </a:r>
            <a:r>
              <a:rPr lang="en" b="1" dirty="0">
                <a:solidFill>
                  <a:srgbClr val="003262"/>
                </a:solidFill>
              </a:rPr>
              <a:t>.</a:t>
            </a:r>
            <a:br>
              <a:rPr lang="en-US" b="1" dirty="0">
                <a:solidFill>
                  <a:srgbClr val="003262"/>
                </a:solidFill>
              </a:rPr>
            </a:br>
            <a:endParaRPr dirty="0">
              <a:solidFill>
                <a:srgbClr val="000000"/>
              </a:solidFill>
            </a:endParaRPr>
          </a:p>
          <a:p>
            <a:pPr marL="342900" marR="114300" indent="-342900">
              <a:lnSpc>
                <a:spcPct val="90000"/>
              </a:lnSpc>
              <a:spcBef>
                <a:spcPts val="0"/>
              </a:spcBef>
            </a:pPr>
            <a:r>
              <a:rPr lang="en" dirty="0">
                <a:solidFill>
                  <a:srgbClr val="000000"/>
                </a:solidFill>
              </a:rPr>
              <a:t>When they lead researchers astray, they are called </a:t>
            </a:r>
            <a:r>
              <a:rPr lang="en" dirty="0">
                <a:solidFill>
                  <a:schemeClr val="accent2">
                    <a:lumMod val="50000"/>
                  </a:schemeClr>
                </a:solidFill>
              </a:rPr>
              <a:t>confounding factors.</a:t>
            </a:r>
            <a:endParaRPr dirty="0">
              <a:solidFill>
                <a:schemeClr val="accent2">
                  <a:lumMod val="50000"/>
                </a:schemeClr>
              </a:solidFill>
            </a:endParaRPr>
          </a:p>
          <a:p>
            <a:pPr marL="0" lvl="0" indent="0">
              <a:spcBef>
                <a:spcPts val="480"/>
              </a:spcBef>
              <a:spcAft>
                <a:spcPts val="0"/>
              </a:spcAft>
              <a:buNone/>
            </a:pPr>
            <a:endParaRPr dirty="0"/>
          </a:p>
        </p:txBody>
      </p:sp>
    </p:spTree>
    <p:extLst>
      <p:ext uri="{BB962C8B-B14F-4D97-AF65-F5344CB8AC3E}">
        <p14:creationId xmlns:p14="http://schemas.microsoft.com/office/powerpoint/2010/main" val="46285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40"/>
          <p:cNvSpPr txBox="1">
            <a:spLocks noGrp="1"/>
          </p:cNvSpPr>
          <p:nvPr>
            <p:ph type="title"/>
          </p:nvPr>
        </p:nvSpPr>
        <p:spPr>
          <a:xfrm>
            <a:off x="457200" y="205978"/>
            <a:ext cx="8872538"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err="1"/>
              <a:t>Randomiz</a:t>
            </a:r>
            <a:r>
              <a:rPr lang="en-US" dirty="0" err="1"/>
              <a:t>ation</a:t>
            </a:r>
            <a:r>
              <a:rPr lang="en-US" dirty="0"/>
              <a:t> and Confounding </a:t>
            </a:r>
            <a:endParaRPr dirty="0"/>
          </a:p>
        </p:txBody>
      </p:sp>
      <p:sp>
        <p:nvSpPr>
          <p:cNvPr id="195" name="Google Shape;195;p40"/>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 b="0" i="0" u="none" strike="noStrike" cap="none" dirty="0">
                <a:solidFill>
                  <a:schemeClr val="tx1">
                    <a:lumMod val="50000"/>
                  </a:schemeClr>
                </a:solidFill>
                <a:latin typeface="Arial"/>
                <a:ea typeface="Arial"/>
                <a:cs typeface="Arial"/>
                <a:sym typeface="Arial"/>
              </a:rPr>
              <a:t>If you assign individuals to treatment and control </a:t>
            </a:r>
            <a:r>
              <a:rPr lang="en" b="1" i="0" u="none" strike="noStrike" cap="none" dirty="0">
                <a:solidFill>
                  <a:schemeClr val="accent2">
                    <a:lumMod val="50000"/>
                  </a:schemeClr>
                </a:solidFill>
                <a:latin typeface="Arial"/>
                <a:ea typeface="Arial"/>
                <a:cs typeface="Arial"/>
                <a:sym typeface="Arial"/>
              </a:rPr>
              <a:t>at random</a:t>
            </a:r>
            <a:r>
              <a:rPr lang="en" b="1" i="0" u="none" strike="noStrike" cap="none" dirty="0">
                <a:solidFill>
                  <a:srgbClr val="003262"/>
                </a:solidFill>
                <a:latin typeface="Arial"/>
                <a:ea typeface="Arial"/>
                <a:cs typeface="Arial"/>
                <a:sym typeface="Arial"/>
              </a:rPr>
              <a:t>,</a:t>
            </a:r>
            <a:r>
              <a:rPr lang="en" b="0" i="0" u="none" strike="noStrike" cap="none" dirty="0">
                <a:solidFill>
                  <a:srgbClr val="000000"/>
                </a:solidFill>
                <a:latin typeface="Arial"/>
                <a:ea typeface="Arial"/>
                <a:cs typeface="Arial"/>
                <a:sym typeface="Arial"/>
              </a:rPr>
              <a:t> then the two groups are likely to be similar apart from the treatment.</a:t>
            </a:r>
            <a:endParaRPr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 b="0" i="0" u="none" strike="noStrike" cap="none" dirty="0">
                <a:solidFill>
                  <a:srgbClr val="000000"/>
                </a:solidFill>
                <a:latin typeface="Arial"/>
                <a:ea typeface="Arial"/>
                <a:cs typeface="Arial"/>
                <a:sym typeface="Arial"/>
              </a:rPr>
              <a:t>You can account – mathematically – for variability in the assignment.</a:t>
            </a:r>
            <a:endParaRPr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 b="1" i="0" u="none" strike="noStrike" cap="none" dirty="0">
                <a:solidFill>
                  <a:schemeClr val="accent2">
                    <a:lumMod val="50000"/>
                  </a:schemeClr>
                </a:solidFill>
                <a:sym typeface="Arial"/>
              </a:rPr>
              <a:t>Randomized Controlled Experiment</a:t>
            </a:r>
            <a:r>
              <a:rPr lang="en-US" b="1" i="0" u="none" strike="noStrike" cap="none" dirty="0">
                <a:solidFill>
                  <a:schemeClr val="accent2">
                    <a:lumMod val="50000"/>
                  </a:schemeClr>
                </a:solidFill>
                <a:sym typeface="Arial"/>
              </a:rPr>
              <a:t>s are the gold standard for establishing cause and effect.</a:t>
            </a:r>
            <a:endParaRPr b="1" dirty="0">
              <a:solidFill>
                <a:schemeClr val="accent2">
                  <a:lumMod val="50000"/>
                </a:schemeClr>
              </a:solidFill>
            </a:endParaRPr>
          </a:p>
        </p:txBody>
      </p:sp>
    </p:spTree>
    <p:extLst>
      <p:ext uri="{BB962C8B-B14F-4D97-AF65-F5344CB8AC3E}">
        <p14:creationId xmlns:p14="http://schemas.microsoft.com/office/powerpoint/2010/main" val="262336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40"/>
          <p:cNvSpPr txBox="1">
            <a:spLocks noGrp="1"/>
          </p:cNvSpPr>
          <p:nvPr>
            <p:ph type="title"/>
          </p:nvPr>
        </p:nvSpPr>
        <p:spPr>
          <a:xfrm>
            <a:off x="457200" y="205978"/>
            <a:ext cx="82296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RCEs vs Observational Studies</a:t>
            </a:r>
            <a:endParaRPr dirty="0"/>
          </a:p>
        </p:txBody>
      </p:sp>
      <p:sp>
        <p:nvSpPr>
          <p:cNvPr id="195" name="Google Shape;195;p40"/>
          <p:cNvSpPr txBox="1">
            <a:spLocks noGrp="1"/>
          </p:cNvSpPr>
          <p:nvPr>
            <p:ph type="body" idx="1"/>
          </p:nvPr>
        </p:nvSpPr>
        <p:spPr>
          <a:xfrm>
            <a:off x="457200" y="1014412"/>
            <a:ext cx="8229600" cy="3580237"/>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US" b="1" i="0" u="none" strike="noStrike" cap="none" dirty="0">
                <a:solidFill>
                  <a:schemeClr val="tx1">
                    <a:lumMod val="50000"/>
                  </a:schemeClr>
                </a:solidFill>
                <a:latin typeface="Arial"/>
                <a:ea typeface="Arial"/>
                <a:cs typeface="Arial"/>
                <a:sym typeface="Arial"/>
              </a:rPr>
              <a:t>Question:</a:t>
            </a:r>
            <a:r>
              <a:rPr lang="en-US" b="0" i="0" u="none" strike="noStrike" cap="none" dirty="0">
                <a:solidFill>
                  <a:schemeClr val="tx1">
                    <a:lumMod val="50000"/>
                  </a:schemeClr>
                </a:solidFill>
                <a:latin typeface="Arial"/>
                <a:ea typeface="Arial"/>
                <a:cs typeface="Arial"/>
                <a:sym typeface="Arial"/>
              </a:rPr>
              <a:t> If randomized controlled experiments can establish causality while observational studies are subject to confounding, why are so many studies observational? </a:t>
            </a:r>
            <a:endParaRPr b="1" dirty="0">
              <a:solidFill>
                <a:schemeClr val="accent2">
                  <a:lumMod val="50000"/>
                </a:schemeClr>
              </a:solidFill>
            </a:endParaRPr>
          </a:p>
        </p:txBody>
      </p:sp>
    </p:spTree>
    <p:extLst>
      <p:ext uri="{BB962C8B-B14F-4D97-AF65-F5344CB8AC3E}">
        <p14:creationId xmlns:p14="http://schemas.microsoft.com/office/powerpoint/2010/main" val="126424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title"/>
          </p:nvPr>
        </p:nvSpPr>
        <p:spPr>
          <a:xfrm>
            <a:off x="457200" y="205978"/>
            <a:ext cx="67056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Applications</a:t>
            </a:r>
            <a:endParaRPr dirty="0"/>
          </a:p>
        </p:txBody>
      </p:sp>
      <p:sp>
        <p:nvSpPr>
          <p:cNvPr id="117" name="Google Shape;117;p24"/>
          <p:cNvSpPr txBox="1">
            <a:spLocks noGrp="1"/>
          </p:cNvSpPr>
          <p:nvPr>
            <p:ph type="body" idx="1"/>
          </p:nvPr>
        </p:nvSpPr>
        <p:spPr>
          <a:xfrm>
            <a:off x="457200" y="971550"/>
            <a:ext cx="8229600" cy="1776000"/>
          </a:xfrm>
          <a:prstGeom prst="rect">
            <a:avLst/>
          </a:prstGeom>
        </p:spPr>
        <p:txBody>
          <a:bodyPr spcFirstLastPara="1" wrap="square" lIns="91425" tIns="91425" rIns="91425" bIns="91425" anchor="t" anchorCtr="0">
            <a:noAutofit/>
          </a:bodyPr>
          <a:lstStyle/>
          <a:p>
            <a:pPr marL="457200" lvl="0" indent="-381000" rtl="0">
              <a:spcBef>
                <a:spcPts val="480"/>
              </a:spcBef>
              <a:spcAft>
                <a:spcPts val="0"/>
              </a:spcAft>
              <a:buSzPts val="2400"/>
              <a:buChar char="●"/>
            </a:pPr>
            <a:r>
              <a:rPr lang="en" dirty="0"/>
              <a:t>Data science is driven by applications</a:t>
            </a:r>
            <a:endParaRPr lang="en-US" dirty="0"/>
          </a:p>
          <a:p>
            <a:pPr lvl="0"/>
            <a:r>
              <a:rPr lang="en-US" dirty="0"/>
              <a:t>Data analysis is playing an increasingly important role in may fields including Biology, Chemistry, Economics, Earth Systems, Education, Environmental Science, Finance, Geography, Geology, Kinesiology, Linguistics, Management, Political Science, Public Health,  Psychology, Sociology, </a:t>
            </a:r>
            <a:r>
              <a:rPr lang="mr-IN" dirty="0"/>
              <a:t>…</a:t>
            </a:r>
            <a:r>
              <a:rPr lang="en-US" dirty="0"/>
              <a:t> </a:t>
            </a:r>
            <a:endParaRPr dirty="0"/>
          </a:p>
          <a:p>
            <a:pPr marL="457200" lvl="0" indent="-381000" rtl="0">
              <a:spcBef>
                <a:spcPts val="0"/>
              </a:spcBef>
              <a:spcAft>
                <a:spcPts val="0"/>
              </a:spcAft>
              <a:buSzPts val="2400"/>
              <a:buChar char="●"/>
            </a:pPr>
            <a:r>
              <a:rPr lang="en" dirty="0"/>
              <a:t>Every data-driven subject brings new challenges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Examples</a:t>
            </a:r>
          </a:p>
        </p:txBody>
      </p:sp>
      <p:pic>
        <p:nvPicPr>
          <p:cNvPr id="5" name="Picture 4"/>
          <p:cNvPicPr>
            <a:picLocks noChangeAspect="1"/>
          </p:cNvPicPr>
          <p:nvPr/>
        </p:nvPicPr>
        <p:blipFill>
          <a:blip r:embed="rId2"/>
          <a:stretch>
            <a:fillRect/>
          </a:stretch>
        </p:blipFill>
        <p:spPr>
          <a:xfrm>
            <a:off x="204261" y="950506"/>
            <a:ext cx="2997318" cy="3476541"/>
          </a:xfrm>
          <a:prstGeom prst="rect">
            <a:avLst/>
          </a:prstGeom>
          <a:ln w="28575" cmpd="sng">
            <a:solidFill>
              <a:schemeClr val="tx1">
                <a:lumMod val="50000"/>
              </a:schemeClr>
            </a:solidFill>
          </a:ln>
          <a:effectLst>
            <a:outerShdw blurRad="50800" dist="38100" dir="8100000" algn="tr" rotWithShape="0">
              <a:prstClr val="black">
                <a:alpha val="40000"/>
              </a:prstClr>
            </a:outerShdw>
          </a:effectLst>
        </p:spPr>
      </p:pic>
      <p:pic>
        <p:nvPicPr>
          <p:cNvPr id="8" name="Picture 7"/>
          <p:cNvPicPr>
            <a:picLocks noChangeAspect="1"/>
          </p:cNvPicPr>
          <p:nvPr/>
        </p:nvPicPr>
        <p:blipFill>
          <a:blip r:embed="rId3"/>
          <a:stretch>
            <a:fillRect/>
          </a:stretch>
        </p:blipFill>
        <p:spPr>
          <a:xfrm>
            <a:off x="2142670" y="1063379"/>
            <a:ext cx="2924479" cy="3454418"/>
          </a:xfrm>
          <a:prstGeom prst="rect">
            <a:avLst/>
          </a:prstGeom>
          <a:solidFill>
            <a:schemeClr val="lt1"/>
          </a:solidFill>
          <a:ln w="28575">
            <a:solidFill>
              <a:schemeClr val="tx1">
                <a:lumMod val="50000"/>
              </a:schemeClr>
            </a:solidFill>
          </a:ln>
          <a:effectLst>
            <a:outerShdw blurRad="50800" dist="38100" dir="8100000" algn="tr" rotWithShape="0">
              <a:prstClr val="black">
                <a:alpha val="40000"/>
              </a:prstClr>
            </a:outerShdw>
          </a:effectLst>
        </p:spPr>
      </p:pic>
      <p:pic>
        <p:nvPicPr>
          <p:cNvPr id="9" name="Picture 8"/>
          <p:cNvPicPr>
            <a:picLocks noChangeAspect="1"/>
          </p:cNvPicPr>
          <p:nvPr/>
        </p:nvPicPr>
        <p:blipFill>
          <a:blip r:embed="rId4"/>
          <a:stretch>
            <a:fillRect/>
          </a:stretch>
        </p:blipFill>
        <p:spPr>
          <a:xfrm>
            <a:off x="3645974" y="1200634"/>
            <a:ext cx="2842349" cy="3498664"/>
          </a:xfrm>
          <a:prstGeom prst="rect">
            <a:avLst/>
          </a:prstGeom>
          <a:ln w="28575">
            <a:solidFill>
              <a:schemeClr val="tx1">
                <a:lumMod val="50000"/>
              </a:schemeClr>
            </a:solidFill>
          </a:ln>
          <a:effectLst>
            <a:outerShdw blurRad="50800" dist="38100" dir="8100000" algn="tr" rotWithShape="0">
              <a:prstClr val="black">
                <a:alpha val="40000"/>
              </a:prstClr>
            </a:outerShdw>
          </a:effectLst>
        </p:spPr>
      </p:pic>
      <p:pic>
        <p:nvPicPr>
          <p:cNvPr id="10" name="Picture 9"/>
          <p:cNvPicPr>
            <a:picLocks noChangeAspect="1"/>
          </p:cNvPicPr>
          <p:nvPr/>
        </p:nvPicPr>
        <p:blipFill>
          <a:blip r:embed="rId5"/>
          <a:stretch>
            <a:fillRect/>
          </a:stretch>
        </p:blipFill>
        <p:spPr>
          <a:xfrm>
            <a:off x="5244346" y="1359004"/>
            <a:ext cx="3376744" cy="3521794"/>
          </a:xfrm>
          <a:prstGeom prst="rect">
            <a:avLst/>
          </a:prstGeom>
          <a:ln w="28575">
            <a:solidFill>
              <a:schemeClr val="tx1">
                <a:lumMod val="50000"/>
              </a:schemeClr>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4916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1219200" y="2233804"/>
            <a:ext cx="67056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Course Structure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does the course cover?</a:t>
            </a:r>
          </a:p>
        </p:txBody>
      </p:sp>
      <p:sp>
        <p:nvSpPr>
          <p:cNvPr id="2" name="Text Placeholder 1"/>
          <p:cNvSpPr>
            <a:spLocks noGrp="1"/>
          </p:cNvSpPr>
          <p:nvPr>
            <p:ph type="body" idx="1"/>
          </p:nvPr>
        </p:nvSpPr>
        <p:spPr/>
        <p:txBody>
          <a:bodyPr/>
          <a:lstStyle/>
          <a:p>
            <a:r>
              <a:rPr lang="en-US" dirty="0"/>
              <a:t>An introduction to programming in Python with a focus on manipulating, visualizing, and analyzing data.</a:t>
            </a:r>
          </a:p>
          <a:p>
            <a:r>
              <a:rPr lang="en-US" dirty="0"/>
              <a:t>An introduction to statistics that is grounded in computer simulations.</a:t>
            </a:r>
          </a:p>
          <a:p>
            <a:r>
              <a:rPr lang="en-US" dirty="0"/>
              <a:t>An introduction to predictive modeling and machine learning. </a:t>
            </a:r>
          </a:p>
        </p:txBody>
      </p:sp>
    </p:spTree>
    <p:extLst>
      <p:ext uri="{BB962C8B-B14F-4D97-AF65-F5344CB8AC3E}">
        <p14:creationId xmlns:p14="http://schemas.microsoft.com/office/powerpoint/2010/main" val="91589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457200" y="205978"/>
            <a:ext cx="7539318"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Course Components and Grading</a:t>
            </a:r>
            <a:endParaRPr dirty="0"/>
          </a:p>
        </p:txBody>
      </p:sp>
      <p:sp>
        <p:nvSpPr>
          <p:cNvPr id="162" name="Google Shape;162;p29"/>
          <p:cNvSpPr txBox="1">
            <a:spLocks noGrp="1"/>
          </p:cNvSpPr>
          <p:nvPr>
            <p:ph type="body" idx="1"/>
          </p:nvPr>
        </p:nvSpPr>
        <p:spPr>
          <a:xfrm>
            <a:off x="457200" y="971550"/>
            <a:ext cx="8229600" cy="1547476"/>
          </a:xfrm>
          <a:prstGeom prst="rect">
            <a:avLst/>
          </a:prstGeom>
        </p:spPr>
        <p:txBody>
          <a:bodyPr spcFirstLastPara="1" wrap="square" lIns="91425" tIns="91425" rIns="91425" bIns="91425" anchor="t" anchorCtr="0">
            <a:noAutofit/>
          </a:bodyPr>
          <a:lstStyle/>
          <a:p>
            <a:pPr marL="457200" lvl="0" indent="-368300" rtl="0">
              <a:spcBef>
                <a:spcPts val="0"/>
              </a:spcBef>
              <a:spcAft>
                <a:spcPts val="0"/>
              </a:spcAft>
              <a:buSzPts val="2200"/>
              <a:buChar char="●"/>
            </a:pPr>
            <a:r>
              <a:rPr lang="en-US" sz="2200" dirty="0"/>
              <a:t>Lectures (often interactive)</a:t>
            </a:r>
          </a:p>
          <a:p>
            <a:pPr marL="457200" lvl="0" indent="-368300" rtl="0">
              <a:spcBef>
                <a:spcPts val="0"/>
              </a:spcBef>
              <a:spcAft>
                <a:spcPts val="0"/>
              </a:spcAft>
              <a:buSzPts val="2200"/>
              <a:buChar char="●"/>
            </a:pPr>
            <a:r>
              <a:rPr lang="en" sz="2200" dirty="0"/>
              <a:t>Weekly lab</a:t>
            </a:r>
            <a:r>
              <a:rPr lang="en-US" sz="2200" dirty="0"/>
              <a:t>s including attendance (pass/fail)</a:t>
            </a:r>
            <a:endParaRPr sz="2200" dirty="0"/>
          </a:p>
          <a:p>
            <a:pPr marL="457200" lvl="0" indent="-368300" rtl="0">
              <a:spcBef>
                <a:spcPts val="0"/>
              </a:spcBef>
              <a:spcAft>
                <a:spcPts val="0"/>
              </a:spcAft>
              <a:buSzPts val="2200"/>
              <a:buChar char="●"/>
            </a:pPr>
            <a:r>
              <a:rPr lang="en" sz="2200" dirty="0"/>
              <a:t>Weekly graded homework assignments</a:t>
            </a:r>
            <a:endParaRPr lang="en-US" sz="2200" dirty="0"/>
          </a:p>
          <a:p>
            <a:pPr marL="457200" lvl="0" indent="-368300" rtl="0">
              <a:spcBef>
                <a:spcPts val="0"/>
              </a:spcBef>
              <a:spcAft>
                <a:spcPts val="0"/>
              </a:spcAft>
              <a:buSzPts val="2200"/>
              <a:buChar char="●"/>
            </a:pPr>
            <a:r>
              <a:rPr lang="en" sz="2200" dirty="0"/>
              <a:t>Midterm exam &amp; final exam </a:t>
            </a:r>
            <a:endParaRPr lang="en-US" sz="2200" dirty="0"/>
          </a:p>
        </p:txBody>
      </p:sp>
      <p:graphicFrame>
        <p:nvGraphicFramePr>
          <p:cNvPr id="2" name="Table 1"/>
          <p:cNvGraphicFramePr>
            <a:graphicFrameLocks noGrp="1"/>
          </p:cNvGraphicFramePr>
          <p:nvPr>
            <p:extLst>
              <p:ext uri="{D42A27DB-BD31-4B8C-83A1-F6EECF244321}">
                <p14:modId xmlns:p14="http://schemas.microsoft.com/office/powerpoint/2010/main" val="4010866741"/>
              </p:ext>
            </p:extLst>
          </p:nvPr>
        </p:nvGraphicFramePr>
        <p:xfrm>
          <a:off x="2406519" y="2707285"/>
          <a:ext cx="4330961" cy="1902618"/>
        </p:xfrm>
        <a:graphic>
          <a:graphicData uri="http://schemas.openxmlformats.org/drawingml/2006/table">
            <a:tbl>
              <a:tblPr bandRow="1">
                <a:tableStyleId>{21E4AEA4-8DFA-4A89-87EB-49C32662AFE0}</a:tableStyleId>
              </a:tblPr>
              <a:tblGrid>
                <a:gridCol w="3129692">
                  <a:extLst>
                    <a:ext uri="{9D8B030D-6E8A-4147-A177-3AD203B41FA5}">
                      <a16:colId xmlns:a16="http://schemas.microsoft.com/office/drawing/2014/main" val="20000"/>
                    </a:ext>
                  </a:extLst>
                </a:gridCol>
                <a:gridCol w="1201269">
                  <a:extLst>
                    <a:ext uri="{9D8B030D-6E8A-4147-A177-3AD203B41FA5}">
                      <a16:colId xmlns:a16="http://schemas.microsoft.com/office/drawing/2014/main" val="20001"/>
                    </a:ext>
                  </a:extLst>
                </a:gridCol>
              </a:tblGrid>
              <a:tr h="454893">
                <a:tc>
                  <a:txBody>
                    <a:bodyPr/>
                    <a:lstStyle/>
                    <a:p>
                      <a:pPr marL="0" marR="0" algn="just">
                        <a:spcBef>
                          <a:spcPts val="0"/>
                        </a:spcBef>
                        <a:spcAft>
                          <a:spcPts val="0"/>
                        </a:spcAft>
                        <a:tabLst>
                          <a:tab pos="450215" algn="l"/>
                        </a:tabLst>
                      </a:pPr>
                      <a:r>
                        <a:rPr lang="en-US" sz="2400" dirty="0">
                          <a:effectLst/>
                        </a:rPr>
                        <a:t>Homework </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a:effectLst/>
                        </a:rPr>
                        <a:t>35%</a:t>
                      </a:r>
                      <a:endParaRPr lang="en-US" sz="240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0"/>
                  </a:ext>
                </a:extLst>
              </a:tr>
              <a:tr h="454893">
                <a:tc>
                  <a:txBody>
                    <a:bodyPr/>
                    <a:lstStyle/>
                    <a:p>
                      <a:pPr marL="0" marR="0" algn="just">
                        <a:spcBef>
                          <a:spcPts val="0"/>
                        </a:spcBef>
                        <a:spcAft>
                          <a:spcPts val="0"/>
                        </a:spcAft>
                        <a:tabLst>
                          <a:tab pos="450215" algn="l"/>
                        </a:tabLst>
                      </a:pPr>
                      <a:r>
                        <a:rPr lang="en-US" sz="2400" dirty="0">
                          <a:effectLst/>
                        </a:rPr>
                        <a:t>Labs</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20%</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1"/>
                  </a:ext>
                </a:extLst>
              </a:tr>
              <a:tr h="537939">
                <a:tc>
                  <a:txBody>
                    <a:bodyPr/>
                    <a:lstStyle/>
                    <a:p>
                      <a:pPr marL="0" marR="0" algn="just">
                        <a:spcBef>
                          <a:spcPts val="0"/>
                        </a:spcBef>
                        <a:spcAft>
                          <a:spcPts val="0"/>
                        </a:spcAft>
                        <a:tabLst>
                          <a:tab pos="450215" algn="l"/>
                        </a:tabLst>
                      </a:pPr>
                      <a:r>
                        <a:rPr lang="en-US" sz="2400" dirty="0">
                          <a:effectLst/>
                        </a:rPr>
                        <a:t>Midterm Exam</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20%</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2"/>
                  </a:ext>
                </a:extLst>
              </a:tr>
              <a:tr h="454893">
                <a:tc>
                  <a:txBody>
                    <a:bodyPr/>
                    <a:lstStyle/>
                    <a:p>
                      <a:pPr marL="0" marR="0" algn="just">
                        <a:spcBef>
                          <a:spcPts val="0"/>
                        </a:spcBef>
                        <a:spcAft>
                          <a:spcPts val="0"/>
                        </a:spcAft>
                        <a:tabLst>
                          <a:tab pos="450215" algn="l"/>
                        </a:tabLst>
                      </a:pPr>
                      <a:r>
                        <a:rPr lang="en-US" sz="2400" dirty="0">
                          <a:effectLst/>
                        </a:rPr>
                        <a:t>Final Exam</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25%</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a:themeElements>
    <a:clrScheme name="Custom 430">
      <a:dk1>
        <a:srgbClr val="3B3B3B"/>
      </a:dk1>
      <a:lt1>
        <a:srgbClr val="FFFFFF"/>
      </a:lt1>
      <a:dk2>
        <a:srgbClr val="3369FC"/>
      </a:dk2>
      <a:lt2>
        <a:srgbClr val="CCCCCC"/>
      </a:lt2>
      <a:accent1>
        <a:srgbClr val="0056FB"/>
      </a:accent1>
      <a:accent2>
        <a:srgbClr val="F50017"/>
      </a:accent2>
      <a:accent3>
        <a:srgbClr val="FF8608"/>
      </a:accent3>
      <a:accent4>
        <a:srgbClr val="069924"/>
      </a:accent4>
      <a:accent5>
        <a:srgbClr val="60B4F6"/>
      </a:accent5>
      <a:accent6>
        <a:srgbClr val="F0C631"/>
      </a:accent6>
      <a:hlink>
        <a:srgbClr val="0056FB"/>
      </a:hlink>
      <a:folHlink>
        <a:srgbClr val="41424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TotalTime>
  <Words>1142</Words>
  <Application>Microsoft Macintosh PowerPoint</Application>
  <PresentationFormat>On-screen Show (16:9)</PresentationFormat>
  <Paragraphs>148</Paragraphs>
  <Slides>42</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Arial</vt:lpstr>
      <vt:lpstr>Liberation Serif</vt:lpstr>
      <vt:lpstr>Custom</vt:lpstr>
      <vt:lpstr>Module 1</vt:lpstr>
      <vt:lpstr>Welcome to 190F: Foundations of Data Science</vt:lpstr>
      <vt:lpstr>Data Science</vt:lpstr>
      <vt:lpstr>What is Data Science?</vt:lpstr>
      <vt:lpstr>Applications</vt:lpstr>
      <vt:lpstr>Examples</vt:lpstr>
      <vt:lpstr>Course Structure</vt:lpstr>
      <vt:lpstr>What does the course cover?</vt:lpstr>
      <vt:lpstr>Course Components and Grading</vt:lpstr>
      <vt:lpstr>Course Technology</vt:lpstr>
      <vt:lpstr>Course Policies</vt:lpstr>
      <vt:lpstr>Collaboration Policy</vt:lpstr>
      <vt:lpstr>Getting Help</vt:lpstr>
      <vt:lpstr>Let’s Dive In!</vt:lpstr>
      <vt:lpstr>PowerPoint Presentation</vt:lpstr>
      <vt:lpstr>Module 1</vt:lpstr>
      <vt:lpstr>Announcements</vt:lpstr>
      <vt:lpstr>Datahub</vt:lpstr>
      <vt:lpstr>Stopping Your Data Hub</vt:lpstr>
      <vt:lpstr>Stopping Your Data Hub</vt:lpstr>
      <vt:lpstr>Stopping Your Data Hub</vt:lpstr>
      <vt:lpstr>Stopping Your Data Hub</vt:lpstr>
      <vt:lpstr>Association vs Causation</vt:lpstr>
      <vt:lpstr>Examples</vt:lpstr>
      <vt:lpstr>Chocolate and Heart Disease: Study</vt:lpstr>
      <vt:lpstr>Chocolate and Heart Disease: Association</vt:lpstr>
      <vt:lpstr>Chocolate and Heart Disease: Causation</vt:lpstr>
      <vt:lpstr>Chocolate and Heart Disease: Alternatives</vt:lpstr>
      <vt:lpstr>Proving Cause and Effect</vt:lpstr>
      <vt:lpstr>Broad Street Cholera Outbreak</vt:lpstr>
      <vt:lpstr>Two Theories of Cholera</vt:lpstr>
      <vt:lpstr>John Snow, 1813-1858</vt:lpstr>
      <vt:lpstr>PowerPoint Presentation</vt:lpstr>
      <vt:lpstr>PowerPoint Presentation</vt:lpstr>
      <vt:lpstr>PowerPoint Presentation</vt:lpstr>
      <vt:lpstr>Comparison</vt:lpstr>
      <vt:lpstr>Snow’s “Grand Experiment”</vt:lpstr>
      <vt:lpstr>Snow’s table</vt:lpstr>
      <vt:lpstr>Key to establishing causality</vt:lpstr>
      <vt:lpstr>Confounding</vt:lpstr>
      <vt:lpstr>Randomization and Confounding </vt:lpstr>
      <vt:lpstr>RCEs vs Observational Studies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dc:title>
  <cp:lastModifiedBy>Thomas Bernardin</cp:lastModifiedBy>
  <cp:revision>31</cp:revision>
  <dcterms:modified xsi:type="dcterms:W3CDTF">2021-09-01T15:18:20Z</dcterms:modified>
</cp:coreProperties>
</file>